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8" r:id="rId5"/>
    <p:sldMasterId id="2147483665" r:id="rId6"/>
  </p:sldMasterIdLst>
  <p:notesMasterIdLst>
    <p:notesMasterId r:id="rId43"/>
  </p:notesMasterIdLst>
  <p:sldIdLst>
    <p:sldId id="256" r:id="rId7"/>
    <p:sldId id="434" r:id="rId8"/>
    <p:sldId id="415" r:id="rId9"/>
    <p:sldId id="477" r:id="rId10"/>
    <p:sldId id="435" r:id="rId11"/>
    <p:sldId id="440" r:id="rId12"/>
    <p:sldId id="438" r:id="rId13"/>
    <p:sldId id="480" r:id="rId14"/>
    <p:sldId id="456" r:id="rId15"/>
    <p:sldId id="458" r:id="rId16"/>
    <p:sldId id="419" r:id="rId17"/>
    <p:sldId id="448" r:id="rId18"/>
    <p:sldId id="475" r:id="rId19"/>
    <p:sldId id="452" r:id="rId20"/>
    <p:sldId id="446" r:id="rId21"/>
    <p:sldId id="479" r:id="rId22"/>
    <p:sldId id="464" r:id="rId23"/>
    <p:sldId id="422" r:id="rId24"/>
    <p:sldId id="453" r:id="rId25"/>
    <p:sldId id="421" r:id="rId26"/>
    <p:sldId id="481" r:id="rId27"/>
    <p:sldId id="462" r:id="rId28"/>
    <p:sldId id="460" r:id="rId29"/>
    <p:sldId id="357" r:id="rId30"/>
    <p:sldId id="424" r:id="rId31"/>
    <p:sldId id="382" r:id="rId32"/>
    <p:sldId id="413" r:id="rId33"/>
    <p:sldId id="428" r:id="rId34"/>
    <p:sldId id="259" r:id="rId35"/>
    <p:sldId id="429" r:id="rId36"/>
    <p:sldId id="430" r:id="rId37"/>
    <p:sldId id="431" r:id="rId38"/>
    <p:sldId id="432" r:id="rId39"/>
    <p:sldId id="482" r:id="rId40"/>
    <p:sldId id="478" r:id="rId41"/>
    <p:sldId id="483"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C8DB976B-82FC-DD38-F345-B1F4635A9348}" name="Claire Barcham" initials="" userId="S::Claire.Barcham@adass.org.uk::fdb100e9-f903-4339-9a95-b6bd0bb09969" providerId="AD"/>
  <p188:author id="{8085D88F-22C8-C468-DDD1-C5F45A823C83}" name="Charlotte Newman" initials="CN" userId="S::Charlotte.Newman@adass.org.uk::4be9b9d6-3924-48a3-81f5-30bd39f359af" providerId="AD"/>
  <p188:author id="{8DB13793-B374-1397-9391-3D5E156B16F3}" name="Michael Chard 1" initials="" userId="S::Michael.Chard1@adass.org.uk::07bd5de0-291c-48a9-9a97-3bb68b1c16bb" providerId="AD"/>
  <p188:author id="{515549B7-9C89-4281-5D85-8C33B1239AA4}" name="Sam Swift" initials="SS" userId="S::Sam.Swift@local.gov.uk::bb884d9e-2886-4359-8a32-ae4aaeeb20c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920146"/>
    <a:srgbClr val="1D2A50"/>
    <a:srgbClr val="039D93"/>
    <a:srgbClr val="EF5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9F2730-12B2-4488-AEA9-57FA5CAECB0D}" v="24" dt="2026-07-14T13:45:00.448"/>
    <p1510:client id="{ABB04447-8D5C-4126-A425-E526F980CD3D}" v="9" dt="2026-07-14T13:42:50.8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tableStyles" Target="tableStyles.xml"/><Relationship Id="rId50" Type="http://schemas.microsoft.com/office/2018/10/relationships/authors" Target="author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notesMaster" Target="notesMasters/notesMaster1.xml"/><Relationship Id="rId48" Type="http://schemas.microsoft.com/office/2016/11/relationships/changesInfo" Target="changesInfos/changesInfo1.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theme" Target="theme/theme1.xml"/><Relationship Id="rId20" Type="http://schemas.openxmlformats.org/officeDocument/2006/relationships/slide" Target="slides/slide14.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Chard 1" userId="07bd5de0-291c-48a9-9a97-3bb68b1c16bb" providerId="ADAL" clId="{0E7CF50D-D5B6-45D2-A84E-D20486928EF5}"/>
    <pc:docChg chg="undo redo custSel delSld modSld">
      <pc:chgData name="Michael Chard 1" userId="07bd5de0-291c-48a9-9a97-3bb68b1c16bb" providerId="ADAL" clId="{0E7CF50D-D5B6-45D2-A84E-D20486928EF5}" dt="2026-07-14T13:45:00.448" v="470" actId="20577"/>
      <pc:docMkLst>
        <pc:docMk/>
      </pc:docMkLst>
      <pc:sldChg chg="modSp mod">
        <pc:chgData name="Michael Chard 1" userId="07bd5de0-291c-48a9-9a97-3bb68b1c16bb" providerId="ADAL" clId="{0E7CF50D-D5B6-45D2-A84E-D20486928EF5}" dt="2026-07-13T13:28:51.608" v="442" actId="6549"/>
        <pc:sldMkLst>
          <pc:docMk/>
          <pc:sldMk cId="3743422810" sldId="256"/>
        </pc:sldMkLst>
        <pc:spChg chg="mod">
          <ac:chgData name="Michael Chard 1" userId="07bd5de0-291c-48a9-9a97-3bb68b1c16bb" providerId="ADAL" clId="{0E7CF50D-D5B6-45D2-A84E-D20486928EF5}" dt="2026-07-13T13:28:51.608" v="442" actId="6549"/>
          <ac:spMkLst>
            <pc:docMk/>
            <pc:sldMk cId="3743422810" sldId="256"/>
            <ac:spMk id="2" creationId="{F550A0AB-2B58-3A77-F6E6-581C71B0431E}"/>
          </ac:spMkLst>
        </pc:spChg>
      </pc:sldChg>
      <pc:sldChg chg="modSp mod">
        <pc:chgData name="Michael Chard 1" userId="07bd5de0-291c-48a9-9a97-3bb68b1c16bb" providerId="ADAL" clId="{0E7CF50D-D5B6-45D2-A84E-D20486928EF5}" dt="2026-07-13T09:38:05.396" v="254" actId="207"/>
        <pc:sldMkLst>
          <pc:docMk/>
          <pc:sldMk cId="2696900040" sldId="259"/>
        </pc:sldMkLst>
        <pc:graphicFrameChg chg="modGraphic">
          <ac:chgData name="Michael Chard 1" userId="07bd5de0-291c-48a9-9a97-3bb68b1c16bb" providerId="ADAL" clId="{0E7CF50D-D5B6-45D2-A84E-D20486928EF5}" dt="2026-07-13T09:38:05.396" v="254" actId="207"/>
          <ac:graphicFrameMkLst>
            <pc:docMk/>
            <pc:sldMk cId="2696900040" sldId="259"/>
            <ac:graphicFrameMk id="5" creationId="{AC73C494-1674-66D0-2854-04957042B444}"/>
          </ac:graphicFrameMkLst>
        </pc:graphicFrameChg>
      </pc:sldChg>
      <pc:sldChg chg="modSp mod">
        <pc:chgData name="Michael Chard 1" userId="07bd5de0-291c-48a9-9a97-3bb68b1c16bb" providerId="ADAL" clId="{0E7CF50D-D5B6-45D2-A84E-D20486928EF5}" dt="2026-07-13T09:37:22.226" v="252" actId="20577"/>
        <pc:sldMkLst>
          <pc:docMk/>
          <pc:sldMk cId="175021495" sldId="357"/>
        </pc:sldMkLst>
        <pc:spChg chg="mod">
          <ac:chgData name="Michael Chard 1" userId="07bd5de0-291c-48a9-9a97-3bb68b1c16bb" providerId="ADAL" clId="{0E7CF50D-D5B6-45D2-A84E-D20486928EF5}" dt="2026-07-13T09:37:22.226" v="252" actId="20577"/>
          <ac:spMkLst>
            <pc:docMk/>
            <pc:sldMk cId="175021495" sldId="357"/>
            <ac:spMk id="4099" creationId="{F78F2ECF-0EA2-47DE-81C2-5A7E3F7B12F6}"/>
          </ac:spMkLst>
        </pc:spChg>
      </pc:sldChg>
      <pc:sldChg chg="delSp modSp mod">
        <pc:chgData name="Michael Chard 1" userId="07bd5de0-291c-48a9-9a97-3bb68b1c16bb" providerId="ADAL" clId="{0E7CF50D-D5B6-45D2-A84E-D20486928EF5}" dt="2026-07-13T10:18:12.215" v="288" actId="207"/>
        <pc:sldMkLst>
          <pc:docMk/>
          <pc:sldMk cId="1383528095" sldId="421"/>
        </pc:sldMkLst>
        <pc:spChg chg="del mod">
          <ac:chgData name="Michael Chard 1" userId="07bd5de0-291c-48a9-9a97-3bb68b1c16bb" providerId="ADAL" clId="{0E7CF50D-D5B6-45D2-A84E-D20486928EF5}" dt="2026-07-13T10:17:49.033" v="284" actId="478"/>
          <ac:spMkLst>
            <pc:docMk/>
            <pc:sldMk cId="1383528095" sldId="421"/>
            <ac:spMk id="6" creationId="{04BF03DD-D540-B129-B4BB-00CBC25983B2}"/>
          </ac:spMkLst>
        </pc:spChg>
        <pc:graphicFrameChg chg="modGraphic">
          <ac:chgData name="Michael Chard 1" userId="07bd5de0-291c-48a9-9a97-3bb68b1c16bb" providerId="ADAL" clId="{0E7CF50D-D5B6-45D2-A84E-D20486928EF5}" dt="2026-07-13T10:18:12.215" v="288" actId="207"/>
          <ac:graphicFrameMkLst>
            <pc:docMk/>
            <pc:sldMk cId="1383528095" sldId="421"/>
            <ac:graphicFrameMk id="5" creationId="{DF61BCF2-DB6B-DF9A-F24E-343D4C7B8496}"/>
          </ac:graphicFrameMkLst>
        </pc:graphicFrameChg>
        <pc:graphicFrameChg chg="del">
          <ac:chgData name="Michael Chard 1" userId="07bd5de0-291c-48a9-9a97-3bb68b1c16bb" providerId="ADAL" clId="{0E7CF50D-D5B6-45D2-A84E-D20486928EF5}" dt="2026-07-13T10:17:43.378" v="283" actId="478"/>
          <ac:graphicFrameMkLst>
            <pc:docMk/>
            <pc:sldMk cId="1383528095" sldId="421"/>
            <ac:graphicFrameMk id="7" creationId="{94A42EA2-D486-C33D-17B4-8D25848D70F0}"/>
          </ac:graphicFrameMkLst>
        </pc:graphicFrameChg>
      </pc:sldChg>
      <pc:sldChg chg="modSp mod">
        <pc:chgData name="Michael Chard 1" userId="07bd5de0-291c-48a9-9a97-3bb68b1c16bb" providerId="ADAL" clId="{0E7CF50D-D5B6-45D2-A84E-D20486928EF5}" dt="2026-07-13T10:30:27.558" v="351" actId="20577"/>
        <pc:sldMkLst>
          <pc:docMk/>
          <pc:sldMk cId="1655443182" sldId="424"/>
        </pc:sldMkLst>
        <pc:spChg chg="mod">
          <ac:chgData name="Michael Chard 1" userId="07bd5de0-291c-48a9-9a97-3bb68b1c16bb" providerId="ADAL" clId="{0E7CF50D-D5B6-45D2-A84E-D20486928EF5}" dt="2026-07-13T10:30:27.558" v="351" actId="20577"/>
          <ac:spMkLst>
            <pc:docMk/>
            <pc:sldMk cId="1655443182" sldId="424"/>
            <ac:spMk id="6" creationId="{A8BE9C62-9951-3C70-1BAF-18B776229E1F}"/>
          </ac:spMkLst>
        </pc:spChg>
      </pc:sldChg>
      <pc:sldChg chg="modSp mod">
        <pc:chgData name="Michael Chard 1" userId="07bd5de0-291c-48a9-9a97-3bb68b1c16bb" providerId="ADAL" clId="{0E7CF50D-D5B6-45D2-A84E-D20486928EF5}" dt="2026-07-13T09:37:44.149" v="253" actId="1076"/>
        <pc:sldMkLst>
          <pc:docMk/>
          <pc:sldMk cId="2706063180" sldId="428"/>
        </pc:sldMkLst>
        <pc:spChg chg="mod">
          <ac:chgData name="Michael Chard 1" userId="07bd5de0-291c-48a9-9a97-3bb68b1c16bb" providerId="ADAL" clId="{0E7CF50D-D5B6-45D2-A84E-D20486928EF5}" dt="2026-07-13T09:37:44.149" v="253" actId="1076"/>
          <ac:spMkLst>
            <pc:docMk/>
            <pc:sldMk cId="2706063180" sldId="428"/>
            <ac:spMk id="2" creationId="{9A903FAD-8F1E-8955-9FFA-66660517C317}"/>
          </ac:spMkLst>
        </pc:spChg>
      </pc:sldChg>
      <pc:sldChg chg="modSp mod">
        <pc:chgData name="Michael Chard 1" userId="07bd5de0-291c-48a9-9a97-3bb68b1c16bb" providerId="ADAL" clId="{0E7CF50D-D5B6-45D2-A84E-D20486928EF5}" dt="2026-07-13T09:58:48.201" v="281" actId="403"/>
        <pc:sldMkLst>
          <pc:docMk/>
          <pc:sldMk cId="2491617216" sldId="431"/>
        </pc:sldMkLst>
        <pc:graphicFrameChg chg="modGraphic">
          <ac:chgData name="Michael Chard 1" userId="07bd5de0-291c-48a9-9a97-3bb68b1c16bb" providerId="ADAL" clId="{0E7CF50D-D5B6-45D2-A84E-D20486928EF5}" dt="2026-07-13T09:58:48.201" v="281" actId="403"/>
          <ac:graphicFrameMkLst>
            <pc:docMk/>
            <pc:sldMk cId="2491617216" sldId="431"/>
            <ac:graphicFrameMk id="5" creationId="{C067952F-2DA6-2A24-B5C0-05FB027D6539}"/>
          </ac:graphicFrameMkLst>
        </pc:graphicFrameChg>
      </pc:sldChg>
      <pc:sldChg chg="del">
        <pc:chgData name="Michael Chard 1" userId="07bd5de0-291c-48a9-9a97-3bb68b1c16bb" providerId="ADAL" clId="{0E7CF50D-D5B6-45D2-A84E-D20486928EF5}" dt="2026-07-13T08:50:17.924" v="0" actId="47"/>
        <pc:sldMkLst>
          <pc:docMk/>
          <pc:sldMk cId="3086502336" sldId="433"/>
        </pc:sldMkLst>
      </pc:sldChg>
      <pc:sldChg chg="modSp mod">
        <pc:chgData name="Michael Chard 1" userId="07bd5de0-291c-48a9-9a97-3bb68b1c16bb" providerId="ADAL" clId="{0E7CF50D-D5B6-45D2-A84E-D20486928EF5}" dt="2026-07-13T10:31:39.074" v="368" actId="20577"/>
        <pc:sldMkLst>
          <pc:docMk/>
          <pc:sldMk cId="2710614087" sldId="448"/>
        </pc:sldMkLst>
        <pc:spChg chg="mod">
          <ac:chgData name="Michael Chard 1" userId="07bd5de0-291c-48a9-9a97-3bb68b1c16bb" providerId="ADAL" clId="{0E7CF50D-D5B6-45D2-A84E-D20486928EF5}" dt="2026-07-13T10:31:39.074" v="368" actId="20577"/>
          <ac:spMkLst>
            <pc:docMk/>
            <pc:sldMk cId="2710614087" sldId="448"/>
            <ac:spMk id="3" creationId="{401C3D11-89AA-E0ED-CE3E-6B24B4B69AD0}"/>
          </ac:spMkLst>
        </pc:spChg>
      </pc:sldChg>
      <pc:sldChg chg="del">
        <pc:chgData name="Michael Chard 1" userId="07bd5de0-291c-48a9-9a97-3bb68b1c16bb" providerId="ADAL" clId="{0E7CF50D-D5B6-45D2-A84E-D20486928EF5}" dt="2026-07-13T09:32:25.344" v="236" actId="47"/>
        <pc:sldMkLst>
          <pc:docMk/>
          <pc:sldMk cId="2553846904" sldId="449"/>
        </pc:sldMkLst>
      </pc:sldChg>
      <pc:sldChg chg="modSp mod">
        <pc:chgData name="Michael Chard 1" userId="07bd5de0-291c-48a9-9a97-3bb68b1c16bb" providerId="ADAL" clId="{0E7CF50D-D5B6-45D2-A84E-D20486928EF5}" dt="2026-07-13T10:31:53.601" v="370" actId="20577"/>
        <pc:sldMkLst>
          <pc:docMk/>
          <pc:sldMk cId="2729487584" sldId="452"/>
        </pc:sldMkLst>
        <pc:spChg chg="mod">
          <ac:chgData name="Michael Chard 1" userId="07bd5de0-291c-48a9-9a97-3bb68b1c16bb" providerId="ADAL" clId="{0E7CF50D-D5B6-45D2-A84E-D20486928EF5}" dt="2026-07-13T10:31:53.601" v="370" actId="20577"/>
          <ac:spMkLst>
            <pc:docMk/>
            <pc:sldMk cId="2729487584" sldId="452"/>
            <ac:spMk id="5" creationId="{97F43E94-A33E-AC95-19E7-8E4B4E50EEDC}"/>
          </ac:spMkLst>
        </pc:spChg>
      </pc:sldChg>
      <pc:sldChg chg="modSp mod">
        <pc:chgData name="Michael Chard 1" userId="07bd5de0-291c-48a9-9a97-3bb68b1c16bb" providerId="ADAL" clId="{0E7CF50D-D5B6-45D2-A84E-D20486928EF5}" dt="2026-07-14T09:44:49.618" v="446" actId="20577"/>
        <pc:sldMkLst>
          <pc:docMk/>
          <pc:sldMk cId="2864073850" sldId="456"/>
        </pc:sldMkLst>
        <pc:spChg chg="mod">
          <ac:chgData name="Michael Chard 1" userId="07bd5de0-291c-48a9-9a97-3bb68b1c16bb" providerId="ADAL" clId="{0E7CF50D-D5B6-45D2-A84E-D20486928EF5}" dt="2026-07-14T09:44:49.618" v="446" actId="20577"/>
          <ac:spMkLst>
            <pc:docMk/>
            <pc:sldMk cId="2864073850" sldId="456"/>
            <ac:spMk id="6" creationId="{34CEEFDD-D4A9-1D94-60E7-8F23637AB7FA}"/>
          </ac:spMkLst>
        </pc:spChg>
      </pc:sldChg>
      <pc:sldChg chg="modSp mod">
        <pc:chgData name="Michael Chard 1" userId="07bd5de0-291c-48a9-9a97-3bb68b1c16bb" providerId="ADAL" clId="{0E7CF50D-D5B6-45D2-A84E-D20486928EF5}" dt="2026-07-13T09:36:46.802" v="248" actId="20577"/>
        <pc:sldMkLst>
          <pc:docMk/>
          <pc:sldMk cId="1773320605" sldId="462"/>
        </pc:sldMkLst>
        <pc:spChg chg="mod">
          <ac:chgData name="Michael Chard 1" userId="07bd5de0-291c-48a9-9a97-3bb68b1c16bb" providerId="ADAL" clId="{0E7CF50D-D5B6-45D2-A84E-D20486928EF5}" dt="2026-07-13T09:36:46.802" v="248" actId="20577"/>
          <ac:spMkLst>
            <pc:docMk/>
            <pc:sldMk cId="1773320605" sldId="462"/>
            <ac:spMk id="7" creationId="{D9C73753-8D00-9762-9F08-BF9E5543A29D}"/>
          </ac:spMkLst>
        </pc:spChg>
      </pc:sldChg>
      <pc:sldChg chg="addSp modSp mod">
        <pc:chgData name="Michael Chard 1" userId="07bd5de0-291c-48a9-9a97-3bb68b1c16bb" providerId="ADAL" clId="{0E7CF50D-D5B6-45D2-A84E-D20486928EF5}" dt="2026-07-14T13:44:45.678" v="468" actId="20577"/>
        <pc:sldMkLst>
          <pc:docMk/>
          <pc:sldMk cId="2297349776" sldId="464"/>
        </pc:sldMkLst>
        <pc:spChg chg="mod">
          <ac:chgData name="Michael Chard 1" userId="07bd5de0-291c-48a9-9a97-3bb68b1c16bb" providerId="ADAL" clId="{0E7CF50D-D5B6-45D2-A84E-D20486928EF5}" dt="2026-07-13T09:24:26.867" v="2" actId="1076"/>
          <ac:spMkLst>
            <pc:docMk/>
            <pc:sldMk cId="2297349776" sldId="464"/>
            <ac:spMk id="2" creationId="{3142CAA5-7771-8B29-CB32-656181BC8C89}"/>
          </ac:spMkLst>
        </pc:spChg>
        <pc:spChg chg="mod">
          <ac:chgData name="Michael Chard 1" userId="07bd5de0-291c-48a9-9a97-3bb68b1c16bb" providerId="ADAL" clId="{0E7CF50D-D5B6-45D2-A84E-D20486928EF5}" dt="2026-07-13T09:24:31.583" v="3" actId="1076"/>
          <ac:spMkLst>
            <pc:docMk/>
            <pc:sldMk cId="2297349776" sldId="464"/>
            <ac:spMk id="3" creationId="{97571F17-2570-2040-3E93-4C339C5701DE}"/>
          </ac:spMkLst>
        </pc:spChg>
        <pc:spChg chg="add mod">
          <ac:chgData name="Michael Chard 1" userId="07bd5de0-291c-48a9-9a97-3bb68b1c16bb" providerId="ADAL" clId="{0E7CF50D-D5B6-45D2-A84E-D20486928EF5}" dt="2026-07-14T13:44:45.678" v="468" actId="20577"/>
          <ac:spMkLst>
            <pc:docMk/>
            <pc:sldMk cId="2297349776" sldId="464"/>
            <ac:spMk id="6" creationId="{DFE4850B-0742-B416-C9A9-D0EEF648EDAA}"/>
          </ac:spMkLst>
        </pc:spChg>
        <pc:graphicFrameChg chg="mod">
          <ac:chgData name="Michael Chard 1" userId="07bd5de0-291c-48a9-9a97-3bb68b1c16bb" providerId="ADAL" clId="{0E7CF50D-D5B6-45D2-A84E-D20486928EF5}" dt="2026-07-13T09:24:37.057" v="4" actId="1076"/>
          <ac:graphicFrameMkLst>
            <pc:docMk/>
            <pc:sldMk cId="2297349776" sldId="464"/>
            <ac:graphicFrameMk id="5" creationId="{FAE27540-C68F-4BC4-BE89-70A57E65E61A}"/>
          </ac:graphicFrameMkLst>
        </pc:graphicFrameChg>
      </pc:sldChg>
      <pc:sldChg chg="modSp mod">
        <pc:chgData name="Michael Chard 1" userId="07bd5de0-291c-48a9-9a97-3bb68b1c16bb" providerId="ADAL" clId="{0E7CF50D-D5B6-45D2-A84E-D20486928EF5}" dt="2026-07-14T13:45:00.448" v="470" actId="20577"/>
        <pc:sldMkLst>
          <pc:docMk/>
          <pc:sldMk cId="1526199246" sldId="475"/>
        </pc:sldMkLst>
        <pc:graphicFrameChg chg="modGraphic">
          <ac:chgData name="Michael Chard 1" userId="07bd5de0-291c-48a9-9a97-3bb68b1c16bb" providerId="ADAL" clId="{0E7CF50D-D5B6-45D2-A84E-D20486928EF5}" dt="2026-07-14T13:45:00.448" v="470" actId="20577"/>
          <ac:graphicFrameMkLst>
            <pc:docMk/>
            <pc:sldMk cId="1526199246" sldId="475"/>
            <ac:graphicFrameMk id="8" creationId="{D526E703-04A2-B408-6B27-D49E4C1DB421}"/>
          </ac:graphicFrameMkLst>
        </pc:graphicFrameChg>
      </pc:sldChg>
      <pc:sldChg chg="modSp mod">
        <pc:chgData name="Michael Chard 1" userId="07bd5de0-291c-48a9-9a97-3bb68b1c16bb" providerId="ADAL" clId="{0E7CF50D-D5B6-45D2-A84E-D20486928EF5}" dt="2026-07-13T09:34:18.376" v="246" actId="20577"/>
        <pc:sldMkLst>
          <pc:docMk/>
          <pc:sldMk cId="2454826554" sldId="477"/>
        </pc:sldMkLst>
        <pc:spChg chg="mod">
          <ac:chgData name="Michael Chard 1" userId="07bd5de0-291c-48a9-9a97-3bb68b1c16bb" providerId="ADAL" clId="{0E7CF50D-D5B6-45D2-A84E-D20486928EF5}" dt="2026-07-13T09:34:18.376" v="246" actId="20577"/>
          <ac:spMkLst>
            <pc:docMk/>
            <pc:sldMk cId="2454826554" sldId="477"/>
            <ac:spMk id="6" creationId="{46CD92BC-5BDA-A238-23C4-F70F1C42D55A}"/>
          </ac:spMkLst>
        </pc:spChg>
      </pc:sldChg>
      <pc:sldChg chg="modSp mod">
        <pc:chgData name="Michael Chard 1" userId="07bd5de0-291c-48a9-9a97-3bb68b1c16bb" providerId="ADAL" clId="{0E7CF50D-D5B6-45D2-A84E-D20486928EF5}" dt="2026-07-13T10:32:35.351" v="371" actId="20577"/>
        <pc:sldMkLst>
          <pc:docMk/>
          <pc:sldMk cId="929531889" sldId="478"/>
        </pc:sldMkLst>
        <pc:spChg chg="mod">
          <ac:chgData name="Michael Chard 1" userId="07bd5de0-291c-48a9-9a97-3bb68b1c16bb" providerId="ADAL" clId="{0E7CF50D-D5B6-45D2-A84E-D20486928EF5}" dt="2026-07-13T10:32:35.351" v="371" actId="20577"/>
          <ac:spMkLst>
            <pc:docMk/>
            <pc:sldMk cId="929531889" sldId="478"/>
            <ac:spMk id="3" creationId="{185DE67C-2957-2451-AE4A-161BCF9CCE59}"/>
          </ac:spMkLst>
        </pc:spChg>
      </pc:sldChg>
      <pc:sldChg chg="modSp mod">
        <pc:chgData name="Michael Chard 1" userId="07bd5de0-291c-48a9-9a97-3bb68b1c16bb" providerId="ADAL" clId="{0E7CF50D-D5B6-45D2-A84E-D20486928EF5}" dt="2026-07-13T09:58:30.620" v="279" actId="12"/>
        <pc:sldMkLst>
          <pc:docMk/>
          <pc:sldMk cId="1043604016" sldId="482"/>
        </pc:sldMkLst>
        <pc:spChg chg="mod">
          <ac:chgData name="Michael Chard 1" userId="07bd5de0-291c-48a9-9a97-3bb68b1c16bb" providerId="ADAL" clId="{0E7CF50D-D5B6-45D2-A84E-D20486928EF5}" dt="2026-07-13T09:58:30.620" v="279" actId="12"/>
          <ac:spMkLst>
            <pc:docMk/>
            <pc:sldMk cId="1043604016" sldId="482"/>
            <ac:spMk id="3" creationId="{D183DF8E-388E-F7BD-3A54-9F619992628F}"/>
          </ac:spMkLst>
        </pc:spChg>
      </pc:sldChg>
    </pc:docChg>
  </pc:docChgLst>
  <pc:docChgLst>
    <pc:chgData name="Charlotte Newman" userId="4be9b9d6-3924-48a3-81f5-30bd39f359af" providerId="ADAL" clId="{35D5C0F9-DEC3-45FB-8965-617D35C82D63}"/>
    <pc:docChg chg="modSld">
      <pc:chgData name="Charlotte Newman" userId="4be9b9d6-3924-48a3-81f5-30bd39f359af" providerId="ADAL" clId="{35D5C0F9-DEC3-45FB-8965-617D35C82D63}" dt="2026-07-14T13:42:50.856" v="8" actId="20577"/>
      <pc:docMkLst>
        <pc:docMk/>
      </pc:docMkLst>
      <pc:sldChg chg="modSp mod">
        <pc:chgData name="Charlotte Newman" userId="4be9b9d6-3924-48a3-81f5-30bd39f359af" providerId="ADAL" clId="{35D5C0F9-DEC3-45FB-8965-617D35C82D63}" dt="2026-07-14T13:42:50.856" v="8" actId="20577"/>
        <pc:sldMkLst>
          <pc:docMk/>
          <pc:sldMk cId="3743422810" sldId="256"/>
        </pc:sldMkLst>
        <pc:spChg chg="mod">
          <ac:chgData name="Charlotte Newman" userId="4be9b9d6-3924-48a3-81f5-30bd39f359af" providerId="ADAL" clId="{35D5C0F9-DEC3-45FB-8965-617D35C82D63}" dt="2026-07-14T13:42:50.856" v="8" actId="20577"/>
          <ac:spMkLst>
            <pc:docMk/>
            <pc:sldMk cId="3743422810" sldId="256"/>
            <ac:spMk id="2" creationId="{F550A0AB-2B58-3A77-F6E6-581C71B0431E}"/>
          </ac:spMkLst>
        </pc:spChg>
      </pc:sldChg>
      <pc:sldChg chg="modSp mod">
        <pc:chgData name="Charlotte Newman" userId="4be9b9d6-3924-48a3-81f5-30bd39f359af" providerId="ADAL" clId="{35D5C0F9-DEC3-45FB-8965-617D35C82D63}" dt="2026-07-14T12:56:59.316" v="7" actId="2711"/>
        <pc:sldMkLst>
          <pc:docMk/>
          <pc:sldMk cId="2729487584" sldId="452"/>
        </pc:sldMkLst>
        <pc:spChg chg="mod">
          <ac:chgData name="Charlotte Newman" userId="4be9b9d6-3924-48a3-81f5-30bd39f359af" providerId="ADAL" clId="{35D5C0F9-DEC3-45FB-8965-617D35C82D63}" dt="2026-07-14T12:56:59.316" v="7" actId="2711"/>
          <ac:spMkLst>
            <pc:docMk/>
            <pc:sldMk cId="2729487584" sldId="452"/>
            <ac:spMk id="5" creationId="{97F43E94-A33E-AC95-19E7-8E4B4E50EEDC}"/>
          </ac:spMkLst>
        </pc:spChg>
      </pc:sldChg>
      <pc:sldChg chg="modSp mod">
        <pc:chgData name="Charlotte Newman" userId="4be9b9d6-3924-48a3-81f5-30bd39f359af" providerId="ADAL" clId="{35D5C0F9-DEC3-45FB-8965-617D35C82D63}" dt="2026-07-14T12:56:53.273" v="6" actId="2711"/>
        <pc:sldMkLst>
          <pc:docMk/>
          <pc:sldMk cId="2297349776" sldId="464"/>
        </pc:sldMkLst>
        <pc:spChg chg="mod">
          <ac:chgData name="Charlotte Newman" userId="4be9b9d6-3924-48a3-81f5-30bd39f359af" providerId="ADAL" clId="{35D5C0F9-DEC3-45FB-8965-617D35C82D63}" dt="2026-07-14T12:56:53.273" v="6" actId="2711"/>
          <ac:spMkLst>
            <pc:docMk/>
            <pc:sldMk cId="2297349776" sldId="464"/>
            <ac:spMk id="6" creationId="{DFE4850B-0742-B416-C9A9-D0EEF648EDAA}"/>
          </ac:spMkLst>
        </pc:spChg>
      </pc:sldChg>
      <pc:sldChg chg="modSp mod">
        <pc:chgData name="Charlotte Newman" userId="4be9b9d6-3924-48a3-81f5-30bd39f359af" providerId="ADAL" clId="{35D5C0F9-DEC3-45FB-8965-617D35C82D63}" dt="2026-07-14T12:55:01.201" v="3" actId="255"/>
        <pc:sldMkLst>
          <pc:docMk/>
          <pc:sldMk cId="929531889" sldId="478"/>
        </pc:sldMkLst>
        <pc:spChg chg="mod">
          <ac:chgData name="Charlotte Newman" userId="4be9b9d6-3924-48a3-81f5-30bd39f359af" providerId="ADAL" clId="{35D5C0F9-DEC3-45FB-8965-617D35C82D63}" dt="2026-07-14T12:55:01.201" v="3" actId="255"/>
          <ac:spMkLst>
            <pc:docMk/>
            <pc:sldMk cId="929531889" sldId="478"/>
            <ac:spMk id="3" creationId="{185DE67C-2957-2451-AE4A-161BCF9CCE59}"/>
          </ac:spMkLst>
        </pc:spChg>
      </pc:sldChg>
      <pc:sldChg chg="modSp mod">
        <pc:chgData name="Charlotte Newman" userId="4be9b9d6-3924-48a3-81f5-30bd39f359af" providerId="ADAL" clId="{35D5C0F9-DEC3-45FB-8965-617D35C82D63}" dt="2026-07-14T12:54:54.359" v="1" actId="255"/>
        <pc:sldMkLst>
          <pc:docMk/>
          <pc:sldMk cId="1043604016" sldId="482"/>
        </pc:sldMkLst>
        <pc:spChg chg="mod">
          <ac:chgData name="Charlotte Newman" userId="4be9b9d6-3924-48a3-81f5-30bd39f359af" providerId="ADAL" clId="{35D5C0F9-DEC3-45FB-8965-617D35C82D63}" dt="2026-07-14T12:54:54.359" v="1" actId="255"/>
          <ac:spMkLst>
            <pc:docMk/>
            <pc:sldMk cId="1043604016" sldId="482"/>
            <ac:spMk id="3" creationId="{D183DF8E-388E-F7BD-3A54-9F619992628F}"/>
          </ac:spMkLst>
        </pc:spChg>
      </pc:sldChg>
      <pc:sldChg chg="modSp mod">
        <pc:chgData name="Charlotte Newman" userId="4be9b9d6-3924-48a3-81f5-30bd39f359af" providerId="ADAL" clId="{35D5C0F9-DEC3-45FB-8965-617D35C82D63}" dt="2026-07-14T12:55:11.354" v="5" actId="255"/>
        <pc:sldMkLst>
          <pc:docMk/>
          <pc:sldMk cId="682796169" sldId="483"/>
        </pc:sldMkLst>
        <pc:spChg chg="mod">
          <ac:chgData name="Charlotte Newman" userId="4be9b9d6-3924-48a3-81f5-30bd39f359af" providerId="ADAL" clId="{35D5C0F9-DEC3-45FB-8965-617D35C82D63}" dt="2026-07-14T12:55:11.354" v="5" actId="255"/>
          <ac:spMkLst>
            <pc:docMk/>
            <pc:sldMk cId="682796169" sldId="483"/>
            <ac:spMk id="3" creationId="{771E3831-6737-5358-E776-6ACC00DF5B75}"/>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220732410997047"/>
          <c:y val="6.2257237270621404E-4"/>
          <c:w val="0.48090078508280248"/>
          <c:h val="0.7698351430062168"/>
        </c:manualLayout>
      </c:layout>
      <c:barChart>
        <c:barDir val="bar"/>
        <c:grouping val="stacked"/>
        <c:varyColors val="0"/>
        <c:ser>
          <c:idx val="0"/>
          <c:order val="0"/>
          <c:tx>
            <c:strRef>
              <c:f>Sheet4!$B$3</c:f>
              <c:strCache>
                <c:ptCount val="1"/>
                <c:pt idx="0">
                  <c:v>Increased</c:v>
                </c:pt>
              </c:strCache>
            </c:strRef>
          </c:tx>
          <c:spPr>
            <a:solidFill>
              <a:srgbClr val="920146"/>
            </a:solidFill>
            <a:ln>
              <a:noFill/>
            </a:ln>
            <a:effectLst/>
          </c:spPr>
          <c:invertIfNegative val="0"/>
          <c:dPt>
            <c:idx val="3"/>
            <c:invertIfNegative val="0"/>
            <c:bubble3D val="0"/>
            <c:spPr>
              <a:solidFill>
                <a:srgbClr val="920146"/>
              </a:solidFill>
              <a:ln>
                <a:noFill/>
              </a:ln>
              <a:effectLst/>
            </c:spPr>
            <c:extLst>
              <c:ext xmlns:c16="http://schemas.microsoft.com/office/drawing/2014/chart" uri="{C3380CC4-5D6E-409C-BE32-E72D297353CC}">
                <c16:uniqueId val="{00000001-24B3-4A9F-94C0-31DDABA9D5CA}"/>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DM Sans"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Sheet4!$A$4:$A$7</c:f>
              <c:strCache>
                <c:ptCount val="4"/>
                <c:pt idx="0">
                  <c:v>The number of new people discharged into the community qualifying for S117 support</c:v>
                </c:pt>
                <c:pt idx="1">
                  <c:v>The number of disputes with NHS partners about S117 arrangements</c:v>
                </c:pt>
                <c:pt idx="2">
                  <c:v>Council overspend due to insufficient funding from NHS for S117 aftercare</c:v>
                </c:pt>
                <c:pt idx="3">
                  <c:v>The number of requests for people with more specialist/complex needs for S117 aftercare</c:v>
                </c:pt>
              </c:strCache>
            </c:strRef>
          </c:cat>
          <c:val>
            <c:numRef>
              <c:f>Sheet4!$B$4:$B$7</c:f>
              <c:numCache>
                <c:formatCode>0%</c:formatCode>
                <c:ptCount val="4"/>
                <c:pt idx="0">
                  <c:v>0.73</c:v>
                </c:pt>
                <c:pt idx="1">
                  <c:v>0.51</c:v>
                </c:pt>
                <c:pt idx="2">
                  <c:v>0.43</c:v>
                </c:pt>
                <c:pt idx="3">
                  <c:v>0.87</c:v>
                </c:pt>
              </c:numCache>
            </c:numRef>
          </c:val>
          <c:extLst>
            <c:ext xmlns:c16="http://schemas.microsoft.com/office/drawing/2014/chart" uri="{C3380CC4-5D6E-409C-BE32-E72D297353CC}">
              <c16:uniqueId val="{00000002-24B3-4A9F-94C0-31DDABA9D5CA}"/>
            </c:ext>
          </c:extLst>
        </c:ser>
        <c:ser>
          <c:idx val="1"/>
          <c:order val="1"/>
          <c:tx>
            <c:strRef>
              <c:f>Sheet4!$C$3</c:f>
              <c:strCache>
                <c:ptCount val="1"/>
                <c:pt idx="0">
                  <c:v>Stayed the same</c:v>
                </c:pt>
              </c:strCache>
            </c:strRef>
          </c:tx>
          <c:spPr>
            <a:solidFill>
              <a:srgbClr val="EF5C3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DM Sans"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Sheet4!$A$4:$A$7</c:f>
              <c:strCache>
                <c:ptCount val="4"/>
                <c:pt idx="0">
                  <c:v>The number of new people discharged into the community qualifying for S117 support</c:v>
                </c:pt>
                <c:pt idx="1">
                  <c:v>The number of disputes with NHS partners about S117 arrangements</c:v>
                </c:pt>
                <c:pt idx="2">
                  <c:v>Council overspend due to insufficient funding from NHS for S117 aftercare</c:v>
                </c:pt>
                <c:pt idx="3">
                  <c:v>The number of requests for people with more specialist/complex needs for S117 aftercare</c:v>
                </c:pt>
              </c:strCache>
            </c:strRef>
          </c:cat>
          <c:val>
            <c:numRef>
              <c:f>Sheet4!$C$4:$C$7</c:f>
              <c:numCache>
                <c:formatCode>0%</c:formatCode>
                <c:ptCount val="4"/>
                <c:pt idx="0">
                  <c:v>0.23</c:v>
                </c:pt>
                <c:pt idx="1">
                  <c:v>0.43</c:v>
                </c:pt>
                <c:pt idx="2">
                  <c:v>0.53</c:v>
                </c:pt>
                <c:pt idx="3">
                  <c:v>0.12</c:v>
                </c:pt>
              </c:numCache>
            </c:numRef>
          </c:val>
          <c:extLst>
            <c:ext xmlns:c16="http://schemas.microsoft.com/office/drawing/2014/chart" uri="{C3380CC4-5D6E-409C-BE32-E72D297353CC}">
              <c16:uniqueId val="{00000003-24B3-4A9F-94C0-31DDABA9D5CA}"/>
            </c:ext>
          </c:extLst>
        </c:ser>
        <c:ser>
          <c:idx val="2"/>
          <c:order val="2"/>
          <c:tx>
            <c:strRef>
              <c:f>Sheet4!$D$3</c:f>
              <c:strCache>
                <c:ptCount val="1"/>
                <c:pt idx="0">
                  <c:v>Decreased</c:v>
                </c:pt>
              </c:strCache>
            </c:strRef>
          </c:tx>
          <c:spPr>
            <a:solidFill>
              <a:srgbClr val="039D9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DM Sans"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Sheet4!$A$4:$A$7</c:f>
              <c:strCache>
                <c:ptCount val="4"/>
                <c:pt idx="0">
                  <c:v>The number of new people discharged into the community qualifying for S117 support</c:v>
                </c:pt>
                <c:pt idx="1">
                  <c:v>The number of disputes with NHS partners about S117 arrangements</c:v>
                </c:pt>
                <c:pt idx="2">
                  <c:v>Council overspend due to insufficient funding from NHS for S117 aftercare</c:v>
                </c:pt>
                <c:pt idx="3">
                  <c:v>The number of requests for people with more specialist/complex needs for S117 aftercare</c:v>
                </c:pt>
              </c:strCache>
            </c:strRef>
          </c:cat>
          <c:val>
            <c:numRef>
              <c:f>Sheet4!$D$4:$D$7</c:f>
              <c:numCache>
                <c:formatCode>0%</c:formatCode>
                <c:ptCount val="4"/>
                <c:pt idx="0">
                  <c:v>0.04</c:v>
                </c:pt>
                <c:pt idx="1">
                  <c:v>0.06</c:v>
                </c:pt>
                <c:pt idx="2">
                  <c:v>0.04</c:v>
                </c:pt>
                <c:pt idx="3">
                  <c:v>0.01</c:v>
                </c:pt>
              </c:numCache>
            </c:numRef>
          </c:val>
          <c:extLst>
            <c:ext xmlns:c16="http://schemas.microsoft.com/office/drawing/2014/chart" uri="{C3380CC4-5D6E-409C-BE32-E72D297353CC}">
              <c16:uniqueId val="{00000004-24B3-4A9F-94C0-31DDABA9D5CA}"/>
            </c:ext>
          </c:extLst>
        </c:ser>
        <c:dLbls>
          <c:dLblPos val="ctr"/>
          <c:showLegendKey val="0"/>
          <c:showVal val="1"/>
          <c:showCatName val="0"/>
          <c:showSerName val="0"/>
          <c:showPercent val="0"/>
          <c:showBubbleSize val="0"/>
        </c:dLbls>
        <c:gapWidth val="182"/>
        <c:overlap val="100"/>
        <c:axId val="581856624"/>
        <c:axId val="581853744"/>
      </c:barChart>
      <c:catAx>
        <c:axId val="5818566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DM Sans" pitchFamily="2" charset="0"/>
                <a:ea typeface="+mn-ea"/>
                <a:cs typeface="+mn-cs"/>
              </a:defRPr>
            </a:pPr>
            <a:endParaRPr lang="en-US"/>
          </a:p>
        </c:txPr>
        <c:crossAx val="581853744"/>
        <c:crosses val="autoZero"/>
        <c:auto val="1"/>
        <c:lblAlgn val="ctr"/>
        <c:lblOffset val="100"/>
        <c:noMultiLvlLbl val="0"/>
      </c:catAx>
      <c:valAx>
        <c:axId val="58185374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18566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DM Sans" pitchFamily="2"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6EE031-831B-4C07-840F-C530891C79EF}" type="datetimeFigureOut">
              <a:rPr lang="en-GB" smtClean="0"/>
              <a:t>14/07/2026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B57FB2-140D-43B8-A9DC-8F4A1136B511}" type="slidenum">
              <a:rPr lang="en-GB" smtClean="0"/>
              <a:t>‹#›</a:t>
            </a:fld>
            <a:endParaRPr lang="en-GB"/>
          </a:p>
        </p:txBody>
      </p:sp>
    </p:spTree>
    <p:extLst>
      <p:ext uri="{BB962C8B-B14F-4D97-AF65-F5344CB8AC3E}">
        <p14:creationId xmlns:p14="http://schemas.microsoft.com/office/powerpoint/2010/main" val="3246753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DB57FB2-140D-43B8-A9DC-8F4A1136B511}" type="slidenum">
              <a:rPr lang="en-GB" smtClean="0"/>
              <a:t>9</a:t>
            </a:fld>
            <a:endParaRPr lang="en-GB"/>
          </a:p>
        </p:txBody>
      </p:sp>
    </p:spTree>
    <p:extLst>
      <p:ext uri="{BB962C8B-B14F-4D97-AF65-F5344CB8AC3E}">
        <p14:creationId xmlns:p14="http://schemas.microsoft.com/office/powerpoint/2010/main" val="3258677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a:solidFill>
                  <a:schemeClr val="tx1"/>
                </a:solidFill>
                <a:effectLst/>
                <a:latin typeface="+mn-lt"/>
                <a:ea typeface="+mn-ea"/>
                <a:cs typeface="+mn-cs"/>
              </a:rPr>
              <a:t>Given that ‘complexity’ has no fixed definition, there are challenges to measuring its incidence and changes over time.  Double-handed care is a useful indicator.  If a care package requires the simultaneous presence of two care workers – so-called double-handed care – it is reasonable to assume that the care is more complex. </a:t>
            </a:r>
            <a:endParaRPr lang="en-GB"/>
          </a:p>
        </p:txBody>
      </p:sp>
      <p:sp>
        <p:nvSpPr>
          <p:cNvPr id="4" name="Slide Number Placeholder 3"/>
          <p:cNvSpPr>
            <a:spLocks noGrp="1"/>
          </p:cNvSpPr>
          <p:nvPr>
            <p:ph type="sldNum" sz="quarter" idx="5"/>
          </p:nvPr>
        </p:nvSpPr>
        <p:spPr/>
        <p:txBody>
          <a:bodyPr/>
          <a:lstStyle/>
          <a:p>
            <a:fld id="{9DB57FB2-140D-43B8-A9DC-8F4A1136B511}" type="slidenum">
              <a:rPr lang="en-GB" smtClean="0"/>
              <a:t>14</a:t>
            </a:fld>
            <a:endParaRPr lang="en-GB"/>
          </a:p>
        </p:txBody>
      </p:sp>
    </p:spTree>
    <p:extLst>
      <p:ext uri="{BB962C8B-B14F-4D97-AF65-F5344CB8AC3E}">
        <p14:creationId xmlns:p14="http://schemas.microsoft.com/office/powerpoint/2010/main" val="783438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DB57FB2-140D-43B8-A9DC-8F4A1136B511}" type="slidenum">
              <a:rPr lang="en-GB" smtClean="0"/>
              <a:t>15</a:t>
            </a:fld>
            <a:endParaRPr lang="en-GB"/>
          </a:p>
        </p:txBody>
      </p:sp>
    </p:spTree>
    <p:extLst>
      <p:ext uri="{BB962C8B-B14F-4D97-AF65-F5344CB8AC3E}">
        <p14:creationId xmlns:p14="http://schemas.microsoft.com/office/powerpoint/2010/main" val="2218942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sz="180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AB58EBD6-8C08-4AA6-B6C0-156C2359FDF4}" type="slidenum">
              <a:rPr lang="en-GB" smtClean="0"/>
              <a:t>24</a:t>
            </a:fld>
            <a:endParaRPr lang="en-GB"/>
          </a:p>
        </p:txBody>
      </p:sp>
    </p:spTree>
    <p:extLst>
      <p:ext uri="{BB962C8B-B14F-4D97-AF65-F5344CB8AC3E}">
        <p14:creationId xmlns:p14="http://schemas.microsoft.com/office/powerpoint/2010/main" val="4043301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sz="1800">
              <a:effectLst/>
              <a:latin typeface="DM Sans" pitchFamily="2"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AB58EBD6-8C08-4AA6-B6C0-156C2359FDF4}" type="slidenum">
              <a:rPr lang="en-GB" smtClean="0"/>
              <a:t>26</a:t>
            </a:fld>
            <a:endParaRPr lang="en-GB"/>
          </a:p>
        </p:txBody>
      </p:sp>
    </p:spTree>
    <p:extLst>
      <p:ext uri="{BB962C8B-B14F-4D97-AF65-F5344CB8AC3E}">
        <p14:creationId xmlns:p14="http://schemas.microsoft.com/office/powerpoint/2010/main" val="1125874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17AC4-C20C-C4B4-1B1C-3D71E32A24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136107-BF36-4A0C-16C4-2353D93C0C4E}"/>
              </a:ext>
            </a:extLst>
          </p:cNvPr>
          <p:cNvSpPr>
            <a:spLocks noGrp="1" noRot="1" noChangeAspect="1"/>
          </p:cNvSpPr>
          <p:nvPr>
            <p:ph type="sldImg"/>
          </p:nvPr>
        </p:nvSpPr>
        <p:spPr>
          <a:xfrm>
            <a:off x="422275" y="1241425"/>
            <a:ext cx="5953125" cy="3349625"/>
          </a:xfrm>
        </p:spPr>
      </p:sp>
      <p:sp>
        <p:nvSpPr>
          <p:cNvPr id="3" name="Notes Placeholder 2">
            <a:extLst>
              <a:ext uri="{FF2B5EF4-FFF2-40B4-BE49-F238E27FC236}">
                <a16:creationId xmlns:a16="http://schemas.microsoft.com/office/drawing/2014/main" id="{6143F907-45C0-01C8-C872-A94F39B7641B}"/>
              </a:ext>
            </a:extLst>
          </p:cNvPr>
          <p:cNvSpPr>
            <a:spLocks noGrp="1"/>
          </p:cNvSpPr>
          <p:nvPr>
            <p:ph type="body" idx="1"/>
          </p:nvPr>
        </p:nvSpPr>
        <p:spPr/>
        <p:txBody>
          <a:bodyPr/>
          <a:lstStyle/>
          <a:p>
            <a:endParaRPr lang="en-GB" sz="1800">
              <a:effectLst/>
              <a:latin typeface="DM Sans" pitchFamily="2"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A452D26-C5C8-C629-DC94-8D219D31DECD}"/>
              </a:ext>
            </a:extLst>
          </p:cNvPr>
          <p:cNvSpPr>
            <a:spLocks noGrp="1"/>
          </p:cNvSpPr>
          <p:nvPr>
            <p:ph type="sldNum" sz="quarter" idx="5"/>
          </p:nvPr>
        </p:nvSpPr>
        <p:spPr/>
        <p:txBody>
          <a:bodyPr/>
          <a:lstStyle/>
          <a:p>
            <a:fld id="{AB58EBD6-8C08-4AA6-B6C0-156C2359FDF4}" type="slidenum">
              <a:rPr lang="en-GB" smtClean="0"/>
              <a:t>27</a:t>
            </a:fld>
            <a:endParaRPr lang="en-GB"/>
          </a:p>
        </p:txBody>
      </p:sp>
    </p:spTree>
    <p:extLst>
      <p:ext uri="{BB962C8B-B14F-4D97-AF65-F5344CB8AC3E}">
        <p14:creationId xmlns:p14="http://schemas.microsoft.com/office/powerpoint/2010/main" val="3393445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DB57FB2-140D-43B8-A9DC-8F4A1136B511}" type="slidenum">
              <a:rPr lang="en-GB" smtClean="0"/>
              <a:t>29</a:t>
            </a:fld>
            <a:endParaRPr lang="en-GB"/>
          </a:p>
        </p:txBody>
      </p:sp>
    </p:spTree>
    <p:extLst>
      <p:ext uri="{BB962C8B-B14F-4D97-AF65-F5344CB8AC3E}">
        <p14:creationId xmlns:p14="http://schemas.microsoft.com/office/powerpoint/2010/main" val="3987688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a:solidFill>
                  <a:schemeClr val="tx1"/>
                </a:solidFill>
                <a:effectLst/>
                <a:latin typeface="+mn-lt"/>
                <a:ea typeface="+mn-ea"/>
                <a:cs typeface="+mn-cs"/>
              </a:rPr>
              <a:t>S117 places a duty on health and social care to jointly fund support to people who have previously been detained in hospital on a S3 or equivalent forensic order for mental health purposes. </a:t>
            </a:r>
          </a:p>
          <a:p>
            <a:endParaRPr lang="en-GB" sz="1200" kern="1200">
              <a:solidFill>
                <a:schemeClr val="tx1"/>
              </a:solidFill>
              <a:effectLst/>
              <a:latin typeface="+mn-lt"/>
              <a:ea typeface="+mn-ea"/>
              <a:cs typeface="+mn-cs"/>
            </a:endParaRPr>
          </a:p>
          <a:p>
            <a:r>
              <a:rPr lang="en-GB" sz="1200" kern="1200">
                <a:solidFill>
                  <a:schemeClr val="tx1"/>
                </a:solidFill>
                <a:effectLst/>
                <a:latin typeface="+mn-lt"/>
                <a:ea typeface="+mn-ea"/>
                <a:cs typeface="+mn-cs"/>
              </a:rPr>
              <a:t>The purpose of the duty is to ensure aftercare is available to support them to stay well in the community and help prevent readmission to hospital. </a:t>
            </a:r>
            <a:endParaRPr lang="en-GB"/>
          </a:p>
        </p:txBody>
      </p:sp>
      <p:sp>
        <p:nvSpPr>
          <p:cNvPr id="4" name="Slide Number Placeholder 3"/>
          <p:cNvSpPr>
            <a:spLocks noGrp="1"/>
          </p:cNvSpPr>
          <p:nvPr>
            <p:ph type="sldNum" sz="quarter" idx="5"/>
          </p:nvPr>
        </p:nvSpPr>
        <p:spPr/>
        <p:txBody>
          <a:bodyPr/>
          <a:lstStyle/>
          <a:p>
            <a:fld id="{9DB57FB2-140D-43B8-A9DC-8F4A1136B511}" type="slidenum">
              <a:rPr lang="en-GB" smtClean="0"/>
              <a:t>30</a:t>
            </a:fld>
            <a:endParaRPr lang="en-GB"/>
          </a:p>
        </p:txBody>
      </p:sp>
    </p:spTree>
    <p:extLst>
      <p:ext uri="{BB962C8B-B14F-4D97-AF65-F5344CB8AC3E}">
        <p14:creationId xmlns:p14="http://schemas.microsoft.com/office/powerpoint/2010/main" val="2879906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DB57FB2-140D-43B8-A9DC-8F4A1136B511}" type="slidenum">
              <a:rPr lang="en-GB" smtClean="0"/>
              <a:t>34</a:t>
            </a:fld>
            <a:endParaRPr lang="en-GB"/>
          </a:p>
        </p:txBody>
      </p:sp>
    </p:spTree>
    <p:extLst>
      <p:ext uri="{BB962C8B-B14F-4D97-AF65-F5344CB8AC3E}">
        <p14:creationId xmlns:p14="http://schemas.microsoft.com/office/powerpoint/2010/main" val="339477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492FB-064F-D7D2-8EA0-572A679ED452}"/>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GB"/>
              <a:t>Click to edit Master title style</a:t>
            </a:r>
          </a:p>
        </p:txBody>
      </p:sp>
      <p:sp>
        <p:nvSpPr>
          <p:cNvPr id="3" name="Subtitle 2">
            <a:extLst>
              <a:ext uri="{FF2B5EF4-FFF2-40B4-BE49-F238E27FC236}">
                <a16:creationId xmlns:a16="http://schemas.microsoft.com/office/drawing/2014/main" id="{B5E94B16-25D8-7C97-DE56-A0CE7A47DC14}"/>
              </a:ext>
            </a:extLst>
          </p:cNvPr>
          <p:cNvSpPr>
            <a:spLocks noGrp="1"/>
          </p:cNvSpPr>
          <p:nvPr>
            <p:ph type="subTitle" idx="1"/>
          </p:nvPr>
        </p:nvSpPr>
        <p:spPr>
          <a:xfrm>
            <a:off x="1524000" y="3602038"/>
            <a:ext cx="9144000" cy="1655762"/>
          </a:xfrm>
        </p:spPr>
        <p:txBody>
          <a:bodyPr/>
          <a:lstStyle>
            <a:lvl1pPr marL="0" indent="0" algn="ctr">
              <a:buNone/>
              <a:defRPr sz="2400" b="0">
                <a:solidFill>
                  <a:srgbClr val="92014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5" name="Footer Placeholder 4">
            <a:extLst>
              <a:ext uri="{FF2B5EF4-FFF2-40B4-BE49-F238E27FC236}">
                <a16:creationId xmlns:a16="http://schemas.microsoft.com/office/drawing/2014/main" id="{70FFF255-6CA5-81FB-EA55-B513FC5C788A}"/>
              </a:ext>
            </a:extLst>
          </p:cNvPr>
          <p:cNvSpPr>
            <a:spLocks noGrp="1"/>
          </p:cNvSpPr>
          <p:nvPr>
            <p:ph type="ftr" sz="quarter" idx="11"/>
          </p:nvPr>
        </p:nvSpPr>
        <p:spPr>
          <a:xfrm>
            <a:off x="7761515" y="6258378"/>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115977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92014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492FB-064F-D7D2-8EA0-572A679ED452}"/>
              </a:ext>
            </a:extLst>
          </p:cNvPr>
          <p:cNvSpPr>
            <a:spLocks noGrp="1"/>
          </p:cNvSpPr>
          <p:nvPr>
            <p:ph type="ctrTitle"/>
          </p:nvPr>
        </p:nvSpPr>
        <p:spPr>
          <a:xfrm>
            <a:off x="1524000" y="1122363"/>
            <a:ext cx="9144000" cy="2387600"/>
          </a:xfrm>
        </p:spPr>
        <p:txBody>
          <a:bodyPr anchor="b">
            <a:normAutofit/>
          </a:bodyPr>
          <a:lstStyle>
            <a:lvl1pPr algn="ctr">
              <a:defRPr sz="48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B5E94B16-25D8-7C97-DE56-A0CE7A47DC14}"/>
              </a:ext>
            </a:extLst>
          </p:cNvPr>
          <p:cNvSpPr>
            <a:spLocks noGrp="1"/>
          </p:cNvSpPr>
          <p:nvPr>
            <p:ph type="subTitle" idx="1"/>
          </p:nvPr>
        </p:nvSpPr>
        <p:spPr>
          <a:xfrm>
            <a:off x="1524000" y="3602038"/>
            <a:ext cx="9144000" cy="1655762"/>
          </a:xfrm>
        </p:spPr>
        <p:txBody>
          <a:bodyPr/>
          <a:lstStyle>
            <a:lvl1pPr marL="0" indent="0" algn="ctr">
              <a:buNone/>
              <a:defRPr sz="24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5" name="Footer Placeholder 4">
            <a:extLst>
              <a:ext uri="{FF2B5EF4-FFF2-40B4-BE49-F238E27FC236}">
                <a16:creationId xmlns:a16="http://schemas.microsoft.com/office/drawing/2014/main" id="{70FFF255-6CA5-81FB-EA55-B513FC5C788A}"/>
              </a:ext>
            </a:extLst>
          </p:cNvPr>
          <p:cNvSpPr>
            <a:spLocks noGrp="1"/>
          </p:cNvSpPr>
          <p:nvPr>
            <p:ph type="ftr" sz="quarter" idx="11"/>
          </p:nvPr>
        </p:nvSpPr>
        <p:spPr>
          <a:xfrm>
            <a:off x="7761515" y="6258378"/>
            <a:ext cx="4114800" cy="365125"/>
          </a:xfrm>
          <a:prstGeom prst="rect">
            <a:avLst/>
          </a:prstGeom>
        </p:spPr>
        <p:txBody>
          <a:bodyPr/>
          <a:lstStyle>
            <a:lvl1pPr>
              <a:defRPr>
                <a:solidFill>
                  <a:schemeClr val="bg1"/>
                </a:solidFill>
              </a:defRPr>
            </a:lvl1pPr>
          </a:lstStyle>
          <a:p>
            <a:r>
              <a:rPr lang="en-GB"/>
              <a:t>Association of Directors of Adult Social Services 2026</a:t>
            </a:r>
          </a:p>
        </p:txBody>
      </p:sp>
    </p:spTree>
    <p:extLst>
      <p:ext uri="{BB962C8B-B14F-4D97-AF65-F5344CB8AC3E}">
        <p14:creationId xmlns:p14="http://schemas.microsoft.com/office/powerpoint/2010/main" val="1704864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4A8E5-14AC-819D-D27A-B5B8736B46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ED3735-3E21-6622-0510-61C92AA53384}"/>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4129346D-113F-0847-FA47-4F943915FEFB}"/>
              </a:ext>
            </a:extLst>
          </p:cNvPr>
          <p:cNvSpPr>
            <a:spLocks noGrp="1"/>
          </p:cNvSpPr>
          <p:nvPr>
            <p:ph type="ftr" sz="quarter" idx="11"/>
          </p:nvPr>
        </p:nvSpPr>
        <p:spPr>
          <a:xfrm>
            <a:off x="7592246" y="6300759"/>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1511079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1D2A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492FB-064F-D7D2-8EA0-572A679ED452}"/>
              </a:ext>
            </a:extLst>
          </p:cNvPr>
          <p:cNvSpPr>
            <a:spLocks noGrp="1"/>
          </p:cNvSpPr>
          <p:nvPr>
            <p:ph type="ctrTitle"/>
          </p:nvPr>
        </p:nvSpPr>
        <p:spPr>
          <a:xfrm>
            <a:off x="1524000" y="1122363"/>
            <a:ext cx="9144000" cy="2387600"/>
          </a:xfrm>
        </p:spPr>
        <p:txBody>
          <a:bodyPr anchor="b">
            <a:normAutofit/>
          </a:bodyPr>
          <a:lstStyle>
            <a:lvl1pPr algn="ctr">
              <a:defRPr sz="48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B5E94B16-25D8-7C97-DE56-A0CE7A47DC14}"/>
              </a:ext>
            </a:extLst>
          </p:cNvPr>
          <p:cNvSpPr>
            <a:spLocks noGrp="1"/>
          </p:cNvSpPr>
          <p:nvPr>
            <p:ph type="subTitle" idx="1"/>
          </p:nvPr>
        </p:nvSpPr>
        <p:spPr>
          <a:xfrm>
            <a:off x="1524000" y="3602038"/>
            <a:ext cx="9144000" cy="1655762"/>
          </a:xfrm>
        </p:spPr>
        <p:txBody>
          <a:bodyPr/>
          <a:lstStyle>
            <a:lvl1pPr marL="0" indent="0" algn="ctr">
              <a:buNone/>
              <a:defRPr sz="24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5" name="Footer Placeholder 4">
            <a:extLst>
              <a:ext uri="{FF2B5EF4-FFF2-40B4-BE49-F238E27FC236}">
                <a16:creationId xmlns:a16="http://schemas.microsoft.com/office/drawing/2014/main" id="{70FFF255-6CA5-81FB-EA55-B513FC5C788A}"/>
              </a:ext>
            </a:extLst>
          </p:cNvPr>
          <p:cNvSpPr>
            <a:spLocks noGrp="1"/>
          </p:cNvSpPr>
          <p:nvPr>
            <p:ph type="ftr" sz="quarter" idx="11"/>
          </p:nvPr>
        </p:nvSpPr>
        <p:spPr>
          <a:xfrm>
            <a:off x="7761515" y="6258378"/>
            <a:ext cx="4114800" cy="365125"/>
          </a:xfrm>
          <a:prstGeom prst="rect">
            <a:avLst/>
          </a:prstGeom>
        </p:spPr>
        <p:txBody>
          <a:bodyPr/>
          <a:lstStyle>
            <a:lvl1pPr algn="r">
              <a:defRPr>
                <a:solidFill>
                  <a:schemeClr val="bg1"/>
                </a:solidFill>
              </a:defRPr>
            </a:lvl1pPr>
          </a:lstStyle>
          <a:p>
            <a:r>
              <a:rPr lang="en-GB"/>
              <a:t>Association of Directors of Adult Social Services 2026</a:t>
            </a:r>
          </a:p>
        </p:txBody>
      </p:sp>
    </p:spTree>
    <p:extLst>
      <p:ext uri="{BB962C8B-B14F-4D97-AF65-F5344CB8AC3E}">
        <p14:creationId xmlns:p14="http://schemas.microsoft.com/office/powerpoint/2010/main" val="16316043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4A8E5-14AC-819D-D27A-B5B8736B46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ED3735-3E21-6622-0510-61C92AA53384}"/>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4129346D-113F-0847-FA47-4F943915FEFB}"/>
              </a:ext>
            </a:extLst>
          </p:cNvPr>
          <p:cNvSpPr>
            <a:spLocks noGrp="1"/>
          </p:cNvSpPr>
          <p:nvPr>
            <p:ph type="ftr" sz="quarter" idx="11"/>
          </p:nvPr>
        </p:nvSpPr>
        <p:spPr>
          <a:xfrm>
            <a:off x="7684713" y="6372678"/>
            <a:ext cx="4114800" cy="365125"/>
          </a:xfrm>
          <a:prstGeom prst="rect">
            <a:avLst/>
          </a:prstGeom>
        </p:spPr>
        <p:txBody>
          <a:bodyPr/>
          <a:lstStyle>
            <a:lvl1pPr algn="r">
              <a:defRPr/>
            </a:lvl1pPr>
          </a:lstStyle>
          <a:p>
            <a:r>
              <a:rPr lang="en-GB"/>
              <a:t>Association of Directors of Adult Social Services 2026</a:t>
            </a:r>
          </a:p>
        </p:txBody>
      </p:sp>
    </p:spTree>
    <p:extLst>
      <p:ext uri="{BB962C8B-B14F-4D97-AF65-F5344CB8AC3E}">
        <p14:creationId xmlns:p14="http://schemas.microsoft.com/office/powerpoint/2010/main" val="1856247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09CB2-5613-25BD-3BD9-5F464CDBDE3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133010A-9C8E-2102-ED49-917FC5CDD75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DA3CB096-7A59-07A3-92F9-36AD4555CE34}"/>
              </a:ext>
            </a:extLst>
          </p:cNvPr>
          <p:cNvSpPr>
            <a:spLocks noGrp="1"/>
          </p:cNvSpPr>
          <p:nvPr>
            <p:ph type="ftr" sz="quarter" idx="11"/>
          </p:nvPr>
        </p:nvSpPr>
        <p:spPr>
          <a:xfrm>
            <a:off x="7598595" y="6311900"/>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189124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4A8E5-14AC-819D-D27A-B5B8736B465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7ED3735-3E21-6622-0510-61C92AA53384}"/>
              </a:ext>
            </a:extLst>
          </p:cNvPr>
          <p:cNvSpPr>
            <a:spLocks noGrp="1"/>
          </p:cNvSpPr>
          <p:nvPr>
            <p:ph type="body" idx="1"/>
          </p:nvPr>
        </p:nvSpPr>
        <p:spPr>
          <a:xfrm>
            <a:off x="831850" y="4589463"/>
            <a:ext cx="10515600" cy="1500187"/>
          </a:xfrm>
        </p:spPr>
        <p:txBody>
          <a:bodyPr/>
          <a:lstStyle>
            <a:lvl1pPr marL="0" indent="0">
              <a:buNone/>
              <a:defRPr sz="2400">
                <a:solidFill>
                  <a:srgbClr val="1D2A5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5" name="Footer Placeholder 4">
            <a:extLst>
              <a:ext uri="{FF2B5EF4-FFF2-40B4-BE49-F238E27FC236}">
                <a16:creationId xmlns:a16="http://schemas.microsoft.com/office/drawing/2014/main" id="{4129346D-113F-0847-FA47-4F943915FEFB}"/>
              </a:ext>
            </a:extLst>
          </p:cNvPr>
          <p:cNvSpPr>
            <a:spLocks noGrp="1"/>
          </p:cNvSpPr>
          <p:nvPr>
            <p:ph type="ftr" sz="quarter" idx="11"/>
          </p:nvPr>
        </p:nvSpPr>
        <p:spPr>
          <a:xfrm>
            <a:off x="7664165" y="6321307"/>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3662331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E7FE1-4F47-1C3A-43E9-CB93EE412BB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3F4C105-1EC0-E657-90C6-D8D8D3B23F7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9BCAE68-8DF3-EE5C-1969-04C8885B789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a:extLst>
              <a:ext uri="{FF2B5EF4-FFF2-40B4-BE49-F238E27FC236}">
                <a16:creationId xmlns:a16="http://schemas.microsoft.com/office/drawing/2014/main" id="{5B2D9DA4-34D1-F18D-8ACF-F4DD70F83157}"/>
              </a:ext>
            </a:extLst>
          </p:cNvPr>
          <p:cNvSpPr>
            <a:spLocks noGrp="1"/>
          </p:cNvSpPr>
          <p:nvPr>
            <p:ph type="ftr" sz="quarter" idx="11"/>
          </p:nvPr>
        </p:nvSpPr>
        <p:spPr>
          <a:xfrm>
            <a:off x="7711611" y="6311900"/>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3936507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34FF3-8209-F668-E66E-6A62135BBA5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426F16F0-66D0-E607-EB99-85271820D26C}"/>
              </a:ext>
            </a:extLst>
          </p:cNvPr>
          <p:cNvSpPr>
            <a:spLocks noGrp="1"/>
          </p:cNvSpPr>
          <p:nvPr>
            <p:ph type="body" idx="1"/>
          </p:nvPr>
        </p:nvSpPr>
        <p:spPr>
          <a:xfrm>
            <a:off x="839788" y="1681163"/>
            <a:ext cx="5157787" cy="823912"/>
          </a:xfrm>
        </p:spPr>
        <p:txBody>
          <a:bodyPr anchor="b"/>
          <a:lstStyle>
            <a:lvl1pPr marL="0" indent="0">
              <a:buNone/>
              <a:defRPr sz="2400" b="1">
                <a:solidFill>
                  <a:srgbClr val="92014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EAEF1C6-6020-49AC-7393-EECFE72CAF3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65FE0D2-6152-1315-AF14-50C06F76B25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92014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3F03A92-E335-C993-3B3E-41AFADFD025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 name="Footer Placeholder 7">
            <a:extLst>
              <a:ext uri="{FF2B5EF4-FFF2-40B4-BE49-F238E27FC236}">
                <a16:creationId xmlns:a16="http://schemas.microsoft.com/office/drawing/2014/main" id="{14CAE673-F1FB-4975-537A-2CD77538D21A}"/>
              </a:ext>
            </a:extLst>
          </p:cNvPr>
          <p:cNvSpPr>
            <a:spLocks noGrp="1"/>
          </p:cNvSpPr>
          <p:nvPr>
            <p:ph type="ftr" sz="quarter" idx="11"/>
          </p:nvPr>
        </p:nvSpPr>
        <p:spPr>
          <a:xfrm>
            <a:off x="7744022" y="6351408"/>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2380830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0CA72-77F3-8535-DC9A-BEBFE3BF33BC}"/>
              </a:ext>
            </a:extLst>
          </p:cNvPr>
          <p:cNvSpPr>
            <a:spLocks noGrp="1"/>
          </p:cNvSpPr>
          <p:nvPr>
            <p:ph type="title"/>
          </p:nvPr>
        </p:nvSpPr>
        <p:spPr/>
        <p:txBody>
          <a:bodyPr/>
          <a:lstStyle/>
          <a:p>
            <a:r>
              <a:rPr lang="en-GB"/>
              <a:t>Click to edit Master title style</a:t>
            </a:r>
          </a:p>
        </p:txBody>
      </p:sp>
      <p:sp>
        <p:nvSpPr>
          <p:cNvPr id="4" name="Footer Placeholder 3">
            <a:extLst>
              <a:ext uri="{FF2B5EF4-FFF2-40B4-BE49-F238E27FC236}">
                <a16:creationId xmlns:a16="http://schemas.microsoft.com/office/drawing/2014/main" id="{78268D86-18E5-A45D-34E4-57182329CB6D}"/>
              </a:ext>
            </a:extLst>
          </p:cNvPr>
          <p:cNvSpPr>
            <a:spLocks noGrp="1"/>
          </p:cNvSpPr>
          <p:nvPr>
            <p:ph type="ftr" sz="quarter" idx="11"/>
          </p:nvPr>
        </p:nvSpPr>
        <p:spPr>
          <a:xfrm>
            <a:off x="7567773" y="6310312"/>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4149448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A70EE52C-58BF-CA1D-49BB-35FF906B4514}"/>
              </a:ext>
            </a:extLst>
          </p:cNvPr>
          <p:cNvSpPr>
            <a:spLocks noGrp="1"/>
          </p:cNvSpPr>
          <p:nvPr>
            <p:ph type="ftr" sz="quarter" idx="11"/>
          </p:nvPr>
        </p:nvSpPr>
        <p:spPr>
          <a:xfrm>
            <a:off x="7716748" y="6233060"/>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2782110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21E9A-F34B-4506-9CD1-BB11AFDF29E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702D09CA-B94C-968F-9BCC-1030FF0CE4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6F67FF3-04FC-91AE-635C-6C1269333D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6" name="Footer Placeholder 5">
            <a:extLst>
              <a:ext uri="{FF2B5EF4-FFF2-40B4-BE49-F238E27FC236}">
                <a16:creationId xmlns:a16="http://schemas.microsoft.com/office/drawing/2014/main" id="{85DC6457-6D12-F8CE-6EAC-E631CA4B70A2}"/>
              </a:ext>
            </a:extLst>
          </p:cNvPr>
          <p:cNvSpPr>
            <a:spLocks noGrp="1"/>
          </p:cNvSpPr>
          <p:nvPr>
            <p:ph type="ftr" sz="quarter" idx="11"/>
          </p:nvPr>
        </p:nvSpPr>
        <p:spPr>
          <a:xfrm>
            <a:off x="7723473" y="6280762"/>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1084539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ABC33-0BAF-2F8F-352E-A3357D406B7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13442AE-8758-A857-1522-7FA47EC8BA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a:extLst>
              <a:ext uri="{FF2B5EF4-FFF2-40B4-BE49-F238E27FC236}">
                <a16:creationId xmlns:a16="http://schemas.microsoft.com/office/drawing/2014/main" id="{AEDFC8D8-1EC3-4D1F-74C4-66802345E1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6" name="Footer Placeholder 5">
            <a:extLst>
              <a:ext uri="{FF2B5EF4-FFF2-40B4-BE49-F238E27FC236}">
                <a16:creationId xmlns:a16="http://schemas.microsoft.com/office/drawing/2014/main" id="{EF5C8FA7-931C-81C1-90CA-96D3AA5BE0BF}"/>
              </a:ext>
            </a:extLst>
          </p:cNvPr>
          <p:cNvSpPr>
            <a:spLocks noGrp="1"/>
          </p:cNvSpPr>
          <p:nvPr>
            <p:ph type="ftr" sz="quarter" idx="11"/>
          </p:nvPr>
        </p:nvSpPr>
        <p:spPr>
          <a:xfrm>
            <a:off x="7702925" y="6305255"/>
            <a:ext cx="4114800" cy="365125"/>
          </a:xfrm>
          <a:prstGeom prst="rect">
            <a:avLst/>
          </a:prstGeom>
        </p:spPr>
        <p:txBody>
          <a:bodyPr/>
          <a:lstStyle/>
          <a:p>
            <a:r>
              <a:rPr lang="en-GB"/>
              <a:t>Association of Directors of Adult Social Services 2026</a:t>
            </a:r>
          </a:p>
        </p:txBody>
      </p:sp>
    </p:spTree>
    <p:extLst>
      <p:ext uri="{BB962C8B-B14F-4D97-AF65-F5344CB8AC3E}">
        <p14:creationId xmlns:p14="http://schemas.microsoft.com/office/powerpoint/2010/main" val="1948052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0A43CD-70E9-EF47-C79F-C52778622A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BD807DE9-7C4C-3789-7D09-0D6E62E4F5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Footer Placeholder 10">
            <a:extLst>
              <a:ext uri="{FF2B5EF4-FFF2-40B4-BE49-F238E27FC236}">
                <a16:creationId xmlns:a16="http://schemas.microsoft.com/office/drawing/2014/main" id="{3B9C32FD-B1F0-76E8-7AA3-65DCA72658C1}"/>
              </a:ext>
            </a:extLst>
          </p:cNvPr>
          <p:cNvSpPr>
            <a:spLocks noGrp="1"/>
          </p:cNvSpPr>
          <p:nvPr>
            <p:ph type="ftr" sz="quarter" idx="3"/>
          </p:nvPr>
        </p:nvSpPr>
        <p:spPr>
          <a:xfrm>
            <a:off x="7649966" y="6353967"/>
            <a:ext cx="4114800" cy="365125"/>
          </a:xfrm>
          <a:prstGeom prst="rect">
            <a:avLst/>
          </a:prstGeom>
        </p:spPr>
        <p:txBody>
          <a:bodyPr vert="horz" lIns="91440" tIns="45720" rIns="91440" bIns="45720" rtlCol="0" anchor="ctr"/>
          <a:lstStyle>
            <a:lvl1pPr algn="r">
              <a:defRPr sz="1000">
                <a:solidFill>
                  <a:schemeClr val="tx1">
                    <a:tint val="75000"/>
                  </a:schemeClr>
                </a:solidFill>
                <a:latin typeface="DM Sans" pitchFamily="2" charset="0"/>
              </a:defRPr>
            </a:lvl1pPr>
          </a:lstStyle>
          <a:p>
            <a:r>
              <a:rPr lang="en-GB"/>
              <a:t>Association of Directors of Adult Social Services 2026</a:t>
            </a:r>
          </a:p>
        </p:txBody>
      </p:sp>
      <p:pic>
        <p:nvPicPr>
          <p:cNvPr id="12" name="Picture 6" descr="ADASS LOGO_new spacing">
            <a:extLst>
              <a:ext uri="{FF2B5EF4-FFF2-40B4-BE49-F238E27FC236}">
                <a16:creationId xmlns:a16="http://schemas.microsoft.com/office/drawing/2014/main" id="{16F14379-4A4C-EEA2-8D91-D730DADC498B}"/>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10726349" y="138908"/>
            <a:ext cx="1254901"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1282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dt="0"/>
  <p:txStyles>
    <p:titleStyle>
      <a:lvl1pPr algn="l" defTabSz="914400" rtl="0" eaLnBrk="1" latinLnBrk="0" hangingPunct="1">
        <a:lnSpc>
          <a:spcPct val="90000"/>
        </a:lnSpc>
        <a:spcBef>
          <a:spcPct val="0"/>
        </a:spcBef>
        <a:buNone/>
        <a:defRPr sz="4400" kern="1200">
          <a:solidFill>
            <a:srgbClr val="1D2A50"/>
          </a:solidFill>
          <a:latin typeface="DM Sans"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DM Sans"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DM Sans"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DM Sans"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DM Sans"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DM Sans"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920146"/>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0A43CD-70E9-EF47-C79F-C52778622A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D807DE9-7C4C-3789-7D09-0D6E62E4F5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Footer Placeholder 10">
            <a:extLst>
              <a:ext uri="{FF2B5EF4-FFF2-40B4-BE49-F238E27FC236}">
                <a16:creationId xmlns:a16="http://schemas.microsoft.com/office/drawing/2014/main" id="{3B9C32FD-B1F0-76E8-7AA3-65DCA72658C1}"/>
              </a:ext>
            </a:extLst>
          </p:cNvPr>
          <p:cNvSpPr>
            <a:spLocks noGrp="1"/>
          </p:cNvSpPr>
          <p:nvPr>
            <p:ph type="ftr" sz="quarter" idx="3"/>
          </p:nvPr>
        </p:nvSpPr>
        <p:spPr>
          <a:xfrm>
            <a:off x="7701582" y="6303700"/>
            <a:ext cx="4114800" cy="365125"/>
          </a:xfrm>
          <a:prstGeom prst="rect">
            <a:avLst/>
          </a:prstGeom>
        </p:spPr>
        <p:txBody>
          <a:bodyPr vert="horz" lIns="91440" tIns="45720" rIns="91440" bIns="45720" rtlCol="0" anchor="ctr"/>
          <a:lstStyle>
            <a:lvl1pPr algn="r">
              <a:defRPr sz="1000">
                <a:solidFill>
                  <a:schemeClr val="bg1"/>
                </a:solidFill>
                <a:latin typeface="DM Sans" pitchFamily="2" charset="0"/>
              </a:defRPr>
            </a:lvl1pPr>
          </a:lstStyle>
          <a:p>
            <a:r>
              <a:rPr lang="en-GB"/>
              <a:t>Association of Directors of Adult Social Services 2026</a:t>
            </a:r>
          </a:p>
        </p:txBody>
      </p:sp>
      <p:pic>
        <p:nvPicPr>
          <p:cNvPr id="9" name="Picture 8" descr="A black background with white text&#10;&#10;Description automatically generated">
            <a:extLst>
              <a:ext uri="{FF2B5EF4-FFF2-40B4-BE49-F238E27FC236}">
                <a16:creationId xmlns:a16="http://schemas.microsoft.com/office/drawing/2014/main" id="{7C8ECEA3-0CAB-9C93-661A-6F1A659B197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21635" y="64587"/>
            <a:ext cx="1694747" cy="1232899"/>
          </a:xfrm>
          <a:prstGeom prst="rect">
            <a:avLst/>
          </a:prstGeom>
        </p:spPr>
      </p:pic>
    </p:spTree>
    <p:extLst>
      <p:ext uri="{BB962C8B-B14F-4D97-AF65-F5344CB8AC3E}">
        <p14:creationId xmlns:p14="http://schemas.microsoft.com/office/powerpoint/2010/main" val="1438112296"/>
      </p:ext>
    </p:extLst>
  </p:cSld>
  <p:clrMap bg1="lt1" tx1="dk1" bg2="lt2" tx2="dk2" accent1="accent1" accent2="accent2" accent3="accent3" accent4="accent4" accent5="accent5" accent6="accent6" hlink="hlink" folHlink="folHlink"/>
  <p:sldLayoutIdLst>
    <p:sldLayoutId id="2147483659" r:id="rId1"/>
    <p:sldLayoutId id="2147483664" r:id="rId2"/>
  </p:sldLayoutIdLst>
  <p:hf sldNum="0" hdr="0" dt="0"/>
  <p:txStyles>
    <p:titleStyle>
      <a:lvl1pPr algn="l" defTabSz="914400" rtl="0" eaLnBrk="1" latinLnBrk="0" hangingPunct="1">
        <a:lnSpc>
          <a:spcPct val="90000"/>
        </a:lnSpc>
        <a:spcBef>
          <a:spcPct val="0"/>
        </a:spcBef>
        <a:buNone/>
        <a:defRPr sz="4400" kern="1200">
          <a:solidFill>
            <a:schemeClr val="bg1"/>
          </a:solidFill>
          <a:latin typeface="DM Sans"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DM Sans"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DM Sans"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DM Sans"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DM Sans"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DM Sans"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1D2A5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0A43CD-70E9-EF47-C79F-C52778622A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D807DE9-7C4C-3789-7D09-0D6E62E4F541}"/>
              </a:ext>
            </a:extLst>
          </p:cNvPr>
          <p:cNvSpPr>
            <a:spLocks noGrp="1"/>
          </p:cNvSpPr>
          <p:nvPr>
            <p:ph type="body" idx="1"/>
          </p:nvPr>
        </p:nvSpPr>
        <p:spPr>
          <a:xfrm>
            <a:off x="838200" y="1815351"/>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Footer Placeholder 10">
            <a:extLst>
              <a:ext uri="{FF2B5EF4-FFF2-40B4-BE49-F238E27FC236}">
                <a16:creationId xmlns:a16="http://schemas.microsoft.com/office/drawing/2014/main" id="{3B9C32FD-B1F0-76E8-7AA3-65DCA72658C1}"/>
              </a:ext>
            </a:extLst>
          </p:cNvPr>
          <p:cNvSpPr>
            <a:spLocks noGrp="1"/>
          </p:cNvSpPr>
          <p:nvPr>
            <p:ph type="ftr" sz="quarter" idx="3"/>
          </p:nvPr>
        </p:nvSpPr>
        <p:spPr>
          <a:xfrm>
            <a:off x="7701582" y="6371956"/>
            <a:ext cx="4114800" cy="365125"/>
          </a:xfrm>
          <a:prstGeom prst="rect">
            <a:avLst/>
          </a:prstGeom>
        </p:spPr>
        <p:txBody>
          <a:bodyPr vert="horz" lIns="91440" tIns="45720" rIns="91440" bIns="45720" rtlCol="0" anchor="ctr"/>
          <a:lstStyle>
            <a:lvl1pPr algn="r">
              <a:defRPr sz="1000">
                <a:solidFill>
                  <a:schemeClr val="bg1"/>
                </a:solidFill>
                <a:latin typeface="DM Sans" pitchFamily="2" charset="0"/>
              </a:defRPr>
            </a:lvl1pPr>
          </a:lstStyle>
          <a:p>
            <a:r>
              <a:rPr lang="en-GB"/>
              <a:t>Association of Directors of Adult Social Services 2026</a:t>
            </a:r>
          </a:p>
        </p:txBody>
      </p:sp>
      <p:pic>
        <p:nvPicPr>
          <p:cNvPr id="9" name="Picture 8" descr="A black background with white text&#10;&#10;Description automatically generated">
            <a:extLst>
              <a:ext uri="{FF2B5EF4-FFF2-40B4-BE49-F238E27FC236}">
                <a16:creationId xmlns:a16="http://schemas.microsoft.com/office/drawing/2014/main" id="{7C8ECEA3-0CAB-9C93-661A-6F1A659B197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21635" y="64587"/>
            <a:ext cx="1694747" cy="1232899"/>
          </a:xfrm>
          <a:prstGeom prst="rect">
            <a:avLst/>
          </a:prstGeom>
        </p:spPr>
      </p:pic>
    </p:spTree>
    <p:extLst>
      <p:ext uri="{BB962C8B-B14F-4D97-AF65-F5344CB8AC3E}">
        <p14:creationId xmlns:p14="http://schemas.microsoft.com/office/powerpoint/2010/main" val="546726797"/>
      </p:ext>
    </p:extLst>
  </p:cSld>
  <p:clrMap bg1="lt1" tx1="dk1" bg2="lt2" tx2="dk2" accent1="accent1" accent2="accent2" accent3="accent3" accent4="accent4" accent5="accent5" accent6="accent6" hlink="hlink" folHlink="folHlink"/>
  <p:sldLayoutIdLst>
    <p:sldLayoutId id="2147483666" r:id="rId1"/>
    <p:sldLayoutId id="2147483667" r:id="rId2"/>
  </p:sldLayoutIdLst>
  <p:hf sldNum="0" hdr="0" dt="0"/>
  <p:txStyles>
    <p:titleStyle>
      <a:lvl1pPr algn="l" defTabSz="914400" rtl="0" eaLnBrk="1" latinLnBrk="0" hangingPunct="1">
        <a:lnSpc>
          <a:spcPct val="90000"/>
        </a:lnSpc>
        <a:spcBef>
          <a:spcPct val="0"/>
        </a:spcBef>
        <a:buNone/>
        <a:defRPr sz="4400" kern="1200">
          <a:solidFill>
            <a:schemeClr val="bg1"/>
          </a:solidFill>
          <a:latin typeface="DM Sans"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DM Sans"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DM Sans"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DM Sans"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DM Sans"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DM Sans"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0A0AB-2B58-3A77-F6E6-581C71B0431E}"/>
              </a:ext>
            </a:extLst>
          </p:cNvPr>
          <p:cNvSpPr>
            <a:spLocks noGrp="1"/>
          </p:cNvSpPr>
          <p:nvPr>
            <p:ph type="ctrTitle"/>
          </p:nvPr>
        </p:nvSpPr>
        <p:spPr>
          <a:xfrm>
            <a:off x="1524000" y="2303018"/>
            <a:ext cx="9144000" cy="2387600"/>
          </a:xfrm>
        </p:spPr>
        <p:txBody>
          <a:bodyPr>
            <a:normAutofit fontScale="90000"/>
          </a:bodyPr>
          <a:lstStyle/>
          <a:p>
            <a:r>
              <a:rPr lang="en-GB" altLang="en-US" b="1">
                <a:cs typeface="Arial" panose="020B0604020202020204" pitchFamily="34" charset="0"/>
              </a:rPr>
              <a:t>ADASS Spring Survey </a:t>
            </a:r>
            <a:br>
              <a:rPr lang="en-GB" altLang="en-US" b="1">
                <a:cs typeface="Arial" panose="020B0604020202020204" pitchFamily="34" charset="0"/>
              </a:rPr>
            </a:br>
            <a:r>
              <a:rPr lang="en-GB" altLang="en-US" b="1">
                <a:cs typeface="Arial" panose="020B0604020202020204" pitchFamily="34" charset="0"/>
              </a:rPr>
              <a:t>2026</a:t>
            </a:r>
            <a:br>
              <a:rPr lang="en-GB" altLang="en-US" b="1">
                <a:cs typeface="Arial" panose="020B0604020202020204" pitchFamily="34" charset="0"/>
              </a:rPr>
            </a:br>
            <a:br>
              <a:rPr lang="en-GB" altLang="en-US" b="1">
                <a:cs typeface="Arial" panose="020B0604020202020204" pitchFamily="34" charset="0"/>
              </a:rPr>
            </a:br>
            <a:endParaRPr lang="en-GB"/>
          </a:p>
        </p:txBody>
      </p:sp>
      <p:sp>
        <p:nvSpPr>
          <p:cNvPr id="3" name="Subtitle 2">
            <a:extLst>
              <a:ext uri="{FF2B5EF4-FFF2-40B4-BE49-F238E27FC236}">
                <a16:creationId xmlns:a16="http://schemas.microsoft.com/office/drawing/2014/main" id="{82AEC913-D0FC-6E1C-C3F8-65E00CDC1185}"/>
              </a:ext>
            </a:extLst>
          </p:cNvPr>
          <p:cNvSpPr>
            <a:spLocks noGrp="1"/>
          </p:cNvSpPr>
          <p:nvPr>
            <p:ph type="subTitle" idx="1"/>
          </p:nvPr>
        </p:nvSpPr>
        <p:spPr>
          <a:xfrm>
            <a:off x="1524000" y="4785178"/>
            <a:ext cx="9144000" cy="1655762"/>
          </a:xfrm>
        </p:spPr>
        <p:txBody>
          <a:bodyPr/>
          <a:lstStyle/>
          <a:p>
            <a:r>
              <a:rPr lang="en-GB"/>
              <a:t>Response rate 89%</a:t>
            </a:r>
          </a:p>
        </p:txBody>
      </p:sp>
      <p:sp>
        <p:nvSpPr>
          <p:cNvPr id="4" name="Footer Placeholder 3">
            <a:extLst>
              <a:ext uri="{FF2B5EF4-FFF2-40B4-BE49-F238E27FC236}">
                <a16:creationId xmlns:a16="http://schemas.microsoft.com/office/drawing/2014/main" id="{295191C0-1B0D-AF47-20A5-F6FADD5F0EC8}"/>
              </a:ext>
            </a:extLst>
          </p:cNvPr>
          <p:cNvSpPr>
            <a:spLocks noGrp="1"/>
          </p:cNvSpPr>
          <p:nvPr>
            <p:ph type="ftr" sz="quarter" idx="11"/>
          </p:nvPr>
        </p:nvSpPr>
        <p:spPr/>
        <p:txBody>
          <a:bodyPr/>
          <a:lstStyle/>
          <a:p>
            <a:r>
              <a:rPr lang="en-GB"/>
              <a:t>Association of Directors of Adult Social Services 2026</a:t>
            </a:r>
          </a:p>
        </p:txBody>
      </p:sp>
    </p:spTree>
    <p:extLst>
      <p:ext uri="{BB962C8B-B14F-4D97-AF65-F5344CB8AC3E}">
        <p14:creationId xmlns:p14="http://schemas.microsoft.com/office/powerpoint/2010/main" val="3743422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CE350-8042-E97F-F191-33D9B5AC2F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0CF0EC-F354-1F10-F77A-93038B05766B}"/>
              </a:ext>
            </a:extLst>
          </p:cNvPr>
          <p:cNvSpPr>
            <a:spLocks noGrp="1"/>
          </p:cNvSpPr>
          <p:nvPr>
            <p:ph type="title"/>
          </p:nvPr>
        </p:nvSpPr>
        <p:spPr>
          <a:xfrm>
            <a:off x="0" y="18255"/>
            <a:ext cx="10515600" cy="1325563"/>
          </a:xfrm>
        </p:spPr>
        <p:txBody>
          <a:bodyPr/>
          <a:lstStyle/>
          <a:p>
            <a:r>
              <a:rPr lang="en-GB" b="1"/>
              <a:t>Confidence in future provision</a:t>
            </a:r>
          </a:p>
        </p:txBody>
      </p:sp>
      <p:sp>
        <p:nvSpPr>
          <p:cNvPr id="3" name="Content Placeholder 2">
            <a:extLst>
              <a:ext uri="{FF2B5EF4-FFF2-40B4-BE49-F238E27FC236}">
                <a16:creationId xmlns:a16="http://schemas.microsoft.com/office/drawing/2014/main" id="{C07AC0FE-BD06-6A05-7168-56486007C738}"/>
              </a:ext>
            </a:extLst>
          </p:cNvPr>
          <p:cNvSpPr>
            <a:spLocks noGrp="1"/>
          </p:cNvSpPr>
          <p:nvPr>
            <p:ph idx="1"/>
          </p:nvPr>
        </p:nvSpPr>
        <p:spPr>
          <a:xfrm>
            <a:off x="150829" y="1343818"/>
            <a:ext cx="11943761" cy="5495927"/>
          </a:xfrm>
        </p:spPr>
        <p:txBody>
          <a:bodyPr>
            <a:normAutofit/>
          </a:bodyPr>
          <a:lstStyle/>
          <a:p>
            <a:r>
              <a:rPr lang="en-GB" sz="2400" b="1">
                <a:solidFill>
                  <a:srgbClr val="920146"/>
                </a:solidFill>
              </a:rPr>
              <a:t>35% </a:t>
            </a:r>
            <a:r>
              <a:rPr lang="en-GB" sz="2400"/>
              <a:t>the proportion of Directors who were fully confident that they could meet the residential care needs of the 18-64 age group in the current year. This slipped to 27% over the coming three years.</a:t>
            </a:r>
          </a:p>
          <a:p>
            <a:endParaRPr lang="en-GB" sz="1000"/>
          </a:p>
          <a:p>
            <a:r>
              <a:rPr lang="en-GB" sz="2400" b="1">
                <a:solidFill>
                  <a:srgbClr val="920146"/>
                </a:solidFill>
              </a:rPr>
              <a:t>70% </a:t>
            </a:r>
            <a:r>
              <a:rPr lang="en-GB" sz="2400"/>
              <a:t>of Directors have full confidence they have sufficient provision to meet needs in community-based provision in 2026/27, this falls to 39% for the next 3 years</a:t>
            </a:r>
          </a:p>
          <a:p>
            <a:endParaRPr lang="en-GB" sz="1000"/>
          </a:p>
          <a:p>
            <a:r>
              <a:rPr lang="en-GB" sz="2400" b="1">
                <a:solidFill>
                  <a:srgbClr val="920146"/>
                </a:solidFill>
              </a:rPr>
              <a:t>63% </a:t>
            </a:r>
            <a:r>
              <a:rPr lang="en-GB" sz="2400"/>
              <a:t>of Directors are fully confident that they can meet the residential care needs of those people aged 65+; it falls to 45% over the three-year period.</a:t>
            </a:r>
          </a:p>
          <a:p>
            <a:endParaRPr lang="en-GB" sz="1000"/>
          </a:p>
          <a:p>
            <a:r>
              <a:rPr lang="en-GB" sz="2400" b="1">
                <a:solidFill>
                  <a:srgbClr val="920146"/>
                </a:solidFill>
              </a:rPr>
              <a:t>47% </a:t>
            </a:r>
            <a:r>
              <a:rPr lang="en-GB" sz="2400"/>
              <a:t>are currently confident that the nursing care needs of people aged 65+ can be met; it falls to 28% over the three-year period.</a:t>
            </a:r>
          </a:p>
          <a:p>
            <a:pPr lvl="1"/>
            <a:endParaRPr lang="en-GB"/>
          </a:p>
        </p:txBody>
      </p:sp>
      <p:sp>
        <p:nvSpPr>
          <p:cNvPr id="4" name="Footer Placeholder 3">
            <a:extLst>
              <a:ext uri="{FF2B5EF4-FFF2-40B4-BE49-F238E27FC236}">
                <a16:creationId xmlns:a16="http://schemas.microsoft.com/office/drawing/2014/main" id="{945A968B-94AA-807B-A056-3AD1469051D1}"/>
              </a:ext>
            </a:extLst>
          </p:cNvPr>
          <p:cNvSpPr>
            <a:spLocks noGrp="1"/>
          </p:cNvSpPr>
          <p:nvPr>
            <p:ph type="ftr" sz="quarter" idx="11"/>
          </p:nvPr>
        </p:nvSpPr>
        <p:spPr/>
        <p:txBody>
          <a:bodyPr/>
          <a:lstStyle/>
          <a:p>
            <a:r>
              <a:rPr lang="en-GB"/>
              <a:t>Association of Directors of Adult Social Services 2026</a:t>
            </a:r>
          </a:p>
        </p:txBody>
      </p:sp>
    </p:spTree>
    <p:extLst>
      <p:ext uri="{BB962C8B-B14F-4D97-AF65-F5344CB8AC3E}">
        <p14:creationId xmlns:p14="http://schemas.microsoft.com/office/powerpoint/2010/main" val="608076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20146"/>
        </a:solidFill>
        <a:effectLst/>
      </p:bgPr>
    </p:bg>
    <p:spTree>
      <p:nvGrpSpPr>
        <p:cNvPr id="1" name="">
          <a:extLst>
            <a:ext uri="{FF2B5EF4-FFF2-40B4-BE49-F238E27FC236}">
              <a16:creationId xmlns:a16="http://schemas.microsoft.com/office/drawing/2014/main" id="{83317288-BFA4-C1AE-F122-62BDA57AAE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7558A1-97F4-E04A-542E-E9F5DE2EFBA8}"/>
              </a:ext>
            </a:extLst>
          </p:cNvPr>
          <p:cNvSpPr>
            <a:spLocks noGrp="1"/>
          </p:cNvSpPr>
          <p:nvPr>
            <p:ph type="title"/>
          </p:nvPr>
        </p:nvSpPr>
        <p:spPr/>
        <p:txBody>
          <a:bodyPr/>
          <a:lstStyle/>
          <a:p>
            <a:r>
              <a:rPr lang="en-GB" b="1">
                <a:solidFill>
                  <a:schemeClr val="bg1"/>
                </a:solidFill>
              </a:rPr>
              <a:t>Understanding people’s needs</a:t>
            </a:r>
          </a:p>
        </p:txBody>
      </p:sp>
      <p:sp>
        <p:nvSpPr>
          <p:cNvPr id="4" name="Footer Placeholder 3">
            <a:extLst>
              <a:ext uri="{FF2B5EF4-FFF2-40B4-BE49-F238E27FC236}">
                <a16:creationId xmlns:a16="http://schemas.microsoft.com/office/drawing/2014/main" id="{7AC7BEA2-80DA-D308-B852-54246D134AF2}"/>
              </a:ext>
            </a:extLst>
          </p:cNvPr>
          <p:cNvSpPr>
            <a:spLocks noGrp="1"/>
          </p:cNvSpPr>
          <p:nvPr>
            <p:ph type="ftr" sz="quarter" idx="11"/>
          </p:nvPr>
        </p:nvSpPr>
        <p:spPr/>
        <p:txBody>
          <a:bodyPr/>
          <a:lstStyle/>
          <a:p>
            <a:r>
              <a:rPr lang="en-GB">
                <a:solidFill>
                  <a:schemeClr val="bg1"/>
                </a:solidFill>
              </a:rPr>
              <a:t>Association of Directors of Adult Social Services 2026</a:t>
            </a:r>
          </a:p>
        </p:txBody>
      </p:sp>
    </p:spTree>
    <p:extLst>
      <p:ext uri="{BB962C8B-B14F-4D97-AF65-F5344CB8AC3E}">
        <p14:creationId xmlns:p14="http://schemas.microsoft.com/office/powerpoint/2010/main" val="1498622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AE25C-8B0B-DC4C-03DA-9D507EB7C378}"/>
              </a:ext>
            </a:extLst>
          </p:cNvPr>
          <p:cNvSpPr>
            <a:spLocks noGrp="1"/>
          </p:cNvSpPr>
          <p:nvPr>
            <p:ph type="title"/>
          </p:nvPr>
        </p:nvSpPr>
        <p:spPr>
          <a:xfrm>
            <a:off x="0" y="18255"/>
            <a:ext cx="10515600" cy="1325563"/>
          </a:xfrm>
        </p:spPr>
        <p:txBody>
          <a:bodyPr/>
          <a:lstStyle/>
          <a:p>
            <a:r>
              <a:rPr lang="en-GB" b="1"/>
              <a:t>Waiting lists</a:t>
            </a:r>
          </a:p>
        </p:txBody>
      </p:sp>
      <p:sp>
        <p:nvSpPr>
          <p:cNvPr id="3" name="Content Placeholder 2">
            <a:extLst>
              <a:ext uri="{FF2B5EF4-FFF2-40B4-BE49-F238E27FC236}">
                <a16:creationId xmlns:a16="http://schemas.microsoft.com/office/drawing/2014/main" id="{401C3D11-89AA-E0ED-CE3E-6B24B4B69AD0}"/>
              </a:ext>
            </a:extLst>
          </p:cNvPr>
          <p:cNvSpPr>
            <a:spLocks noGrp="1"/>
          </p:cNvSpPr>
          <p:nvPr>
            <p:ph idx="1"/>
          </p:nvPr>
        </p:nvSpPr>
        <p:spPr>
          <a:xfrm>
            <a:off x="216568" y="1343818"/>
            <a:ext cx="11975432" cy="4833145"/>
          </a:xfrm>
        </p:spPr>
        <p:txBody>
          <a:bodyPr/>
          <a:lstStyle/>
          <a:p>
            <a:r>
              <a:rPr lang="en-GB" sz="2400" b="1">
                <a:solidFill>
                  <a:srgbClr val="920146"/>
                </a:solidFill>
              </a:rPr>
              <a:t>408,985 </a:t>
            </a:r>
            <a:r>
              <a:rPr lang="en-GB" sz="2400"/>
              <a:t>people awaiting assessment, care or direct payments, or reviews –increase from last year’s figure of 372,113.</a:t>
            </a:r>
          </a:p>
          <a:p>
            <a:pPr marL="0" indent="0">
              <a:buNone/>
            </a:pPr>
            <a:endParaRPr lang="en-GB" sz="2400"/>
          </a:p>
          <a:p>
            <a:r>
              <a:rPr lang="en-GB" sz="2400" b="1">
                <a:solidFill>
                  <a:srgbClr val="920146"/>
                </a:solidFill>
              </a:rPr>
              <a:t>17,731 </a:t>
            </a:r>
            <a:r>
              <a:rPr lang="en-GB" sz="2400" b="1"/>
              <a:t> </a:t>
            </a:r>
            <a:r>
              <a:rPr lang="en-GB" sz="2400"/>
              <a:t>people</a:t>
            </a:r>
            <a:r>
              <a:rPr lang="en-GB" sz="2400" b="1"/>
              <a:t> </a:t>
            </a:r>
            <a:r>
              <a:rPr lang="en-GB" sz="2400"/>
              <a:t>waiting for a service or support to start having been assessed in March 2026, up from 13,538 in March 2025. </a:t>
            </a:r>
          </a:p>
          <a:p>
            <a:endParaRPr lang="en-GB" sz="2400" b="1"/>
          </a:p>
          <a:p>
            <a:r>
              <a:rPr lang="en-GB" sz="2400" b="1">
                <a:solidFill>
                  <a:srgbClr val="920146"/>
                </a:solidFill>
              </a:rPr>
              <a:t>185,460</a:t>
            </a:r>
            <a:r>
              <a:rPr lang="en-GB" sz="2400"/>
              <a:t> people overdue for a review of their care plans (over 12 months as stipulated in the Care Act). Up from 162,787 last year.</a:t>
            </a:r>
          </a:p>
          <a:p>
            <a:endParaRPr lang="en-GB" sz="2400"/>
          </a:p>
          <a:p>
            <a:r>
              <a:rPr lang="en-GB" sz="2400" b="1">
                <a:solidFill>
                  <a:srgbClr val="920146"/>
                </a:solidFill>
              </a:rPr>
              <a:t>59,656</a:t>
            </a:r>
            <a:r>
              <a:rPr lang="en-GB" sz="2400"/>
              <a:t> people were waiting for an assessment for 6 months or more (</a:t>
            </a:r>
            <a:r>
              <a:rPr lang="en-GB" sz="2400" err="1"/>
              <a:t>excl</a:t>
            </a:r>
            <a:r>
              <a:rPr lang="en-GB" sz="2400"/>
              <a:t> financial assessments) –up from 56,249</a:t>
            </a:r>
          </a:p>
          <a:p>
            <a:endParaRPr lang="en-GB"/>
          </a:p>
          <a:p>
            <a:endParaRPr lang="en-GB"/>
          </a:p>
          <a:p>
            <a:endParaRPr lang="en-GB"/>
          </a:p>
        </p:txBody>
      </p:sp>
      <p:sp>
        <p:nvSpPr>
          <p:cNvPr id="4" name="Footer Placeholder 3">
            <a:extLst>
              <a:ext uri="{FF2B5EF4-FFF2-40B4-BE49-F238E27FC236}">
                <a16:creationId xmlns:a16="http://schemas.microsoft.com/office/drawing/2014/main" id="{B4E733A8-53AA-EF0C-F2A9-1C7203BF6A97}"/>
              </a:ext>
            </a:extLst>
          </p:cNvPr>
          <p:cNvSpPr>
            <a:spLocks noGrp="1"/>
          </p:cNvSpPr>
          <p:nvPr>
            <p:ph type="ftr" sz="quarter" idx="11"/>
          </p:nvPr>
        </p:nvSpPr>
        <p:spPr/>
        <p:txBody>
          <a:bodyPr/>
          <a:lstStyle/>
          <a:p>
            <a:r>
              <a:rPr lang="en-GB"/>
              <a:t>Association of Directors of Adult Social Services 2026</a:t>
            </a:r>
          </a:p>
        </p:txBody>
      </p:sp>
    </p:spTree>
    <p:extLst>
      <p:ext uri="{BB962C8B-B14F-4D97-AF65-F5344CB8AC3E}">
        <p14:creationId xmlns:p14="http://schemas.microsoft.com/office/powerpoint/2010/main" val="2710614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A832D-E165-6A08-20CA-C97EE4AB8F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184614-C264-D3CC-81BB-6F6E83E9E893}"/>
              </a:ext>
            </a:extLst>
          </p:cNvPr>
          <p:cNvSpPr>
            <a:spLocks noGrp="1"/>
          </p:cNvSpPr>
          <p:nvPr>
            <p:ph type="title"/>
          </p:nvPr>
        </p:nvSpPr>
        <p:spPr>
          <a:xfrm>
            <a:off x="0" y="102156"/>
            <a:ext cx="10515600" cy="1325563"/>
          </a:xfrm>
        </p:spPr>
        <p:txBody>
          <a:bodyPr/>
          <a:lstStyle/>
          <a:p>
            <a:r>
              <a:rPr lang="en-GB" b="1"/>
              <a:t>Waiting for assessment</a:t>
            </a:r>
          </a:p>
        </p:txBody>
      </p:sp>
      <p:sp>
        <p:nvSpPr>
          <p:cNvPr id="4" name="Footer Placeholder 3">
            <a:extLst>
              <a:ext uri="{FF2B5EF4-FFF2-40B4-BE49-F238E27FC236}">
                <a16:creationId xmlns:a16="http://schemas.microsoft.com/office/drawing/2014/main" id="{D7B6CEA7-2468-DECC-F3A5-243F8E35739C}"/>
              </a:ext>
            </a:extLst>
          </p:cNvPr>
          <p:cNvSpPr>
            <a:spLocks noGrp="1"/>
          </p:cNvSpPr>
          <p:nvPr>
            <p:ph type="ftr" sz="quarter" idx="11"/>
          </p:nvPr>
        </p:nvSpPr>
        <p:spPr/>
        <p:txBody>
          <a:bodyPr/>
          <a:lstStyle/>
          <a:p>
            <a:r>
              <a:rPr lang="en-GB"/>
              <a:t>Association of Directors of Adult Social Services 2026</a:t>
            </a:r>
          </a:p>
        </p:txBody>
      </p:sp>
      <p:graphicFrame>
        <p:nvGraphicFramePr>
          <p:cNvPr id="8" name="Table 7">
            <a:extLst>
              <a:ext uri="{FF2B5EF4-FFF2-40B4-BE49-F238E27FC236}">
                <a16:creationId xmlns:a16="http://schemas.microsoft.com/office/drawing/2014/main" id="{D526E703-04A2-B408-6B27-D49E4C1DB421}"/>
              </a:ext>
            </a:extLst>
          </p:cNvPr>
          <p:cNvGraphicFramePr>
            <a:graphicFrameLocks noGrp="1"/>
          </p:cNvGraphicFramePr>
          <p:nvPr>
            <p:extLst>
              <p:ext uri="{D42A27DB-BD31-4B8C-83A1-F6EECF244321}">
                <p14:modId xmlns:p14="http://schemas.microsoft.com/office/powerpoint/2010/main" val="1692530901"/>
              </p:ext>
            </p:extLst>
          </p:nvPr>
        </p:nvGraphicFramePr>
        <p:xfrm>
          <a:off x="283862" y="1317709"/>
          <a:ext cx="11429533" cy="4794330"/>
        </p:xfrm>
        <a:graphic>
          <a:graphicData uri="http://schemas.openxmlformats.org/drawingml/2006/table">
            <a:tbl>
              <a:tblPr firstRow="1" firstCol="1" bandRow="1"/>
              <a:tblGrid>
                <a:gridCol w="9023169">
                  <a:extLst>
                    <a:ext uri="{9D8B030D-6E8A-4147-A177-3AD203B41FA5}">
                      <a16:colId xmlns:a16="http://schemas.microsoft.com/office/drawing/2014/main" val="4058595570"/>
                    </a:ext>
                  </a:extLst>
                </a:gridCol>
                <a:gridCol w="2406364">
                  <a:extLst>
                    <a:ext uri="{9D8B030D-6E8A-4147-A177-3AD203B41FA5}">
                      <a16:colId xmlns:a16="http://schemas.microsoft.com/office/drawing/2014/main" val="3144520674"/>
                    </a:ext>
                  </a:extLst>
                </a:gridCol>
              </a:tblGrid>
              <a:tr h="637171">
                <a:tc>
                  <a:txBody>
                    <a:bodyPr/>
                    <a:lstStyle/>
                    <a:p>
                      <a:pPr algn="ctr">
                        <a:lnSpc>
                          <a:spcPct val="115000"/>
                        </a:lnSpc>
                        <a:spcAft>
                          <a:spcPts val="800"/>
                        </a:spcAft>
                        <a:buNone/>
                      </a:pPr>
                      <a:r>
                        <a:rPr lang="en-GB" sz="1100" b="1" kern="0">
                          <a:solidFill>
                            <a:srgbClr val="FFFFFF"/>
                          </a:solidFill>
                          <a:effectLst/>
                          <a:latin typeface="DM Sans" pitchFamily="2" charset="0"/>
                          <a:ea typeface="Calibri" panose="020F0502020204030204" pitchFamily="34" charset="0"/>
                          <a:cs typeface="Times New Roman" panose="02020603050405020304" pitchFamily="18" charset="0"/>
                        </a:rPr>
                        <a:t>Assessment category reported</a:t>
                      </a:r>
                      <a:r>
                        <a:rPr lang="en-GB" sz="1100" b="1" kern="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GB" sz="11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0146"/>
                    </a:solidFill>
                  </a:tcPr>
                </a:tc>
                <a:tc>
                  <a:txBody>
                    <a:bodyPr/>
                    <a:lstStyle/>
                    <a:p>
                      <a:pPr algn="ctr">
                        <a:lnSpc>
                          <a:spcPct val="115000"/>
                        </a:lnSpc>
                        <a:spcAft>
                          <a:spcPts val="800"/>
                        </a:spcAft>
                        <a:buNone/>
                      </a:pPr>
                      <a:r>
                        <a:rPr lang="en-GB" sz="1100" b="1" kern="0">
                          <a:solidFill>
                            <a:srgbClr val="FFFFFF"/>
                          </a:solidFill>
                          <a:effectLst/>
                          <a:latin typeface="DM Sans" pitchFamily="2" charset="0"/>
                          <a:ea typeface="Calibri" panose="020F0502020204030204" pitchFamily="34" charset="0"/>
                          <a:cs typeface="Times New Roman" panose="02020603050405020304" pitchFamily="18" charset="0"/>
                        </a:rPr>
                        <a:t>Number on 31 March 2026**</a:t>
                      </a:r>
                      <a:endParaRPr lang="en-GB" sz="11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0146"/>
                    </a:solidFill>
                  </a:tcPr>
                </a:tc>
                <a:extLst>
                  <a:ext uri="{0D108BD9-81ED-4DB2-BD59-A6C34878D82A}">
                    <a16:rowId xmlns:a16="http://schemas.microsoft.com/office/drawing/2014/main" val="3919819096"/>
                  </a:ext>
                </a:extLst>
              </a:tr>
              <a:tr h="643390">
                <a:tc>
                  <a:txBody>
                    <a:bodyPr/>
                    <a:lstStyle/>
                    <a:p>
                      <a:pPr>
                        <a:lnSpc>
                          <a:spcPct val="115000"/>
                        </a:lnSpc>
                        <a:spcAft>
                          <a:spcPts val="800"/>
                        </a:spcAft>
                        <a:buNone/>
                      </a:pPr>
                      <a:r>
                        <a:rPr lang="en-GB" sz="1600" kern="0">
                          <a:solidFill>
                            <a:srgbClr val="000000"/>
                          </a:solidFill>
                          <a:effectLst/>
                          <a:latin typeface="DM Sans" pitchFamily="2" charset="0"/>
                          <a:ea typeface="Calibri" panose="020F0502020204030204" pitchFamily="34" charset="0"/>
                          <a:cs typeface="Times New Roman" panose="02020603050405020304" pitchFamily="18" charset="0"/>
                        </a:rPr>
                        <a:t>Waiting for a Care Act assessment</a:t>
                      </a:r>
                      <a:r>
                        <a:rPr lang="en-GB" sz="1600" kern="0">
                          <a:solidFill>
                            <a:srgbClr val="000000"/>
                          </a:solidFill>
                          <a:effectLst/>
                          <a:latin typeface="DM Sans" pitchFamily="2" charset="0"/>
                          <a:ea typeface="Calibri" panose="020F0502020204030204" pitchFamily="34" charset="0"/>
                          <a:cs typeface="DM Sans" pitchFamily="2" charset="0"/>
                        </a:rPr>
                        <a:t> </a:t>
                      </a:r>
                      <a:endParaRPr lang="en-GB" sz="16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800" b="0" kern="0">
                          <a:solidFill>
                            <a:schemeClr val="tx1"/>
                          </a:solidFill>
                          <a:effectLst/>
                          <a:latin typeface="DM Sans" pitchFamily="2" charset="0"/>
                          <a:ea typeface="Calibri" panose="020F0502020204030204" pitchFamily="34" charset="0"/>
                          <a:cs typeface="Times New Roman" panose="02020603050405020304" pitchFamily="18" charset="0"/>
                        </a:rPr>
                        <a:t>41,769</a:t>
                      </a:r>
                      <a:endParaRPr lang="en-GB" sz="1800" b="0" kern="100">
                        <a:solidFill>
                          <a:schemeClr val="tx1"/>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775449"/>
                  </a:ext>
                </a:extLst>
              </a:tr>
              <a:tr h="637171">
                <a:tc>
                  <a:txBody>
                    <a:bodyPr/>
                    <a:lstStyle/>
                    <a:p>
                      <a:pPr>
                        <a:lnSpc>
                          <a:spcPct val="115000"/>
                        </a:lnSpc>
                        <a:spcAft>
                          <a:spcPts val="800"/>
                        </a:spcAft>
                        <a:buNone/>
                      </a:pPr>
                      <a:r>
                        <a:rPr lang="en-GB" sz="1600" kern="0">
                          <a:solidFill>
                            <a:srgbClr val="000000"/>
                          </a:solidFill>
                          <a:effectLst/>
                          <a:latin typeface="DM Sans" pitchFamily="2" charset="0"/>
                          <a:ea typeface="Calibri" panose="020F0502020204030204" pitchFamily="34" charset="0"/>
                          <a:cs typeface="Times New Roman" panose="02020603050405020304" pitchFamily="18" charset="0"/>
                        </a:rPr>
                        <a:t>Of those on a waiting list for a Care Act assessment, how many have been on a waiting list </a:t>
                      </a:r>
                      <a:r>
                        <a:rPr lang="en-GB" sz="1600" b="1" kern="0">
                          <a:solidFill>
                            <a:srgbClr val="000000"/>
                          </a:solidFill>
                          <a:effectLst/>
                          <a:latin typeface="DM Sans" pitchFamily="2" charset="0"/>
                          <a:ea typeface="Calibri" panose="020F0502020204030204" pitchFamily="34" charset="0"/>
                          <a:cs typeface="Times New Roman" panose="02020603050405020304" pitchFamily="18" charset="0"/>
                        </a:rPr>
                        <a:t>for six months or more?</a:t>
                      </a:r>
                      <a:endParaRPr lang="en-GB" sz="16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EEAF8"/>
                    </a:solidFill>
                  </a:tcPr>
                </a:tc>
                <a:tc>
                  <a:txBody>
                    <a:bodyPr/>
                    <a:lstStyle/>
                    <a:p>
                      <a:pPr algn="ctr">
                        <a:lnSpc>
                          <a:spcPct val="115000"/>
                        </a:lnSpc>
                        <a:spcAft>
                          <a:spcPts val="800"/>
                        </a:spcAft>
                        <a:buNone/>
                      </a:pPr>
                      <a:r>
                        <a:rPr lang="en-GB" sz="1800" b="0" kern="0">
                          <a:solidFill>
                            <a:schemeClr val="tx1"/>
                          </a:solidFill>
                          <a:effectLst/>
                          <a:latin typeface="DM Sans" pitchFamily="2" charset="0"/>
                          <a:ea typeface="Calibri" panose="020F0502020204030204" pitchFamily="34" charset="0"/>
                          <a:cs typeface="Times New Roman" panose="02020603050405020304" pitchFamily="18" charset="0"/>
                        </a:rPr>
                        <a:t>4,732</a:t>
                      </a:r>
                      <a:endParaRPr lang="en-GB" sz="1800" b="0" kern="100">
                        <a:solidFill>
                          <a:schemeClr val="tx1"/>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EEAF8"/>
                    </a:solidFill>
                  </a:tcPr>
                </a:tc>
                <a:extLst>
                  <a:ext uri="{0D108BD9-81ED-4DB2-BD59-A6C34878D82A}">
                    <a16:rowId xmlns:a16="http://schemas.microsoft.com/office/drawing/2014/main" val="3629895630"/>
                  </a:ext>
                </a:extLst>
              </a:tr>
              <a:tr h="321695">
                <a:tc>
                  <a:txBody>
                    <a:bodyPr/>
                    <a:lstStyle/>
                    <a:p>
                      <a:pPr>
                        <a:lnSpc>
                          <a:spcPct val="115000"/>
                        </a:lnSpc>
                        <a:spcAft>
                          <a:spcPts val="800"/>
                        </a:spcAft>
                        <a:buNone/>
                      </a:pPr>
                      <a:r>
                        <a:rPr lang="en-GB" sz="1600" kern="0">
                          <a:solidFill>
                            <a:srgbClr val="000000"/>
                          </a:solidFill>
                          <a:effectLst/>
                          <a:latin typeface="DM Sans" pitchFamily="2" charset="0"/>
                          <a:ea typeface="Calibri" panose="020F0502020204030204" pitchFamily="34" charset="0"/>
                          <a:cs typeface="Times New Roman" panose="02020603050405020304" pitchFamily="18" charset="0"/>
                        </a:rPr>
                        <a:t>Waiting for a carer assessment, including young carers and parent carers</a:t>
                      </a:r>
                      <a:endParaRPr lang="en-GB" sz="16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800" b="0" kern="0">
                          <a:solidFill>
                            <a:schemeClr val="tx1"/>
                          </a:solidFill>
                          <a:effectLst/>
                          <a:latin typeface="DM Sans" pitchFamily="2" charset="0"/>
                          <a:ea typeface="Calibri" panose="020F0502020204030204" pitchFamily="34" charset="0"/>
                          <a:cs typeface="Times New Roman" panose="02020603050405020304" pitchFamily="18" charset="0"/>
                        </a:rPr>
                        <a:t>8,693</a:t>
                      </a:r>
                      <a:endParaRPr lang="en-GB" sz="1800" b="0" kern="100">
                        <a:solidFill>
                          <a:schemeClr val="tx1"/>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80163252"/>
                  </a:ext>
                </a:extLst>
              </a:tr>
              <a:tr h="637171">
                <a:tc>
                  <a:txBody>
                    <a:bodyPr/>
                    <a:lstStyle/>
                    <a:p>
                      <a:pPr>
                        <a:lnSpc>
                          <a:spcPct val="115000"/>
                        </a:lnSpc>
                        <a:spcAft>
                          <a:spcPts val="800"/>
                        </a:spcAft>
                        <a:buNone/>
                      </a:pPr>
                      <a:r>
                        <a:rPr lang="en-GB" sz="1600" kern="0">
                          <a:solidFill>
                            <a:srgbClr val="000000"/>
                          </a:solidFill>
                          <a:effectLst/>
                          <a:latin typeface="DM Sans" pitchFamily="2" charset="0"/>
                          <a:ea typeface="Calibri" panose="020F0502020204030204" pitchFamily="34" charset="0"/>
                          <a:cs typeface="Times New Roman" panose="02020603050405020304" pitchFamily="18" charset="0"/>
                        </a:rPr>
                        <a:t>Of those on a waiting list for a carer assessment, including young carers and parent carers, how many have been on a waiting list for </a:t>
                      </a:r>
                      <a:r>
                        <a:rPr lang="en-GB" sz="1600" b="1" kern="0">
                          <a:solidFill>
                            <a:srgbClr val="000000"/>
                          </a:solidFill>
                          <a:effectLst/>
                          <a:latin typeface="DM Sans" pitchFamily="2" charset="0"/>
                          <a:ea typeface="Calibri" panose="020F0502020204030204" pitchFamily="34" charset="0"/>
                          <a:cs typeface="Times New Roman" panose="02020603050405020304" pitchFamily="18" charset="0"/>
                        </a:rPr>
                        <a:t>six months or more?</a:t>
                      </a:r>
                      <a:endParaRPr lang="en-GB" sz="16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EEAF8"/>
                    </a:solidFill>
                  </a:tcPr>
                </a:tc>
                <a:tc>
                  <a:txBody>
                    <a:bodyPr/>
                    <a:lstStyle/>
                    <a:p>
                      <a:pPr algn="ctr">
                        <a:lnSpc>
                          <a:spcPct val="115000"/>
                        </a:lnSpc>
                        <a:spcAft>
                          <a:spcPts val="800"/>
                        </a:spcAft>
                        <a:buNone/>
                      </a:pPr>
                      <a:r>
                        <a:rPr lang="en-GB" sz="1800" b="0" kern="0">
                          <a:solidFill>
                            <a:schemeClr val="tx1"/>
                          </a:solidFill>
                          <a:effectLst/>
                          <a:latin typeface="DM Sans" pitchFamily="2" charset="0"/>
                          <a:ea typeface="Calibri" panose="020F0502020204030204" pitchFamily="34" charset="0"/>
                          <a:cs typeface="Times New Roman" panose="02020603050405020304" pitchFamily="18" charset="0"/>
                        </a:rPr>
                        <a:t>825</a:t>
                      </a:r>
                      <a:endParaRPr lang="en-GB" sz="1800" b="0" kern="100">
                        <a:solidFill>
                          <a:schemeClr val="tx1"/>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EEAF8"/>
                    </a:solidFill>
                  </a:tcPr>
                </a:tc>
                <a:extLst>
                  <a:ext uri="{0D108BD9-81ED-4DB2-BD59-A6C34878D82A}">
                    <a16:rowId xmlns:a16="http://schemas.microsoft.com/office/drawing/2014/main" val="3273560058"/>
                  </a:ext>
                </a:extLst>
              </a:tr>
              <a:tr h="321695">
                <a:tc>
                  <a:txBody>
                    <a:bodyPr/>
                    <a:lstStyle/>
                    <a:p>
                      <a:pPr>
                        <a:lnSpc>
                          <a:spcPct val="115000"/>
                        </a:lnSpc>
                        <a:spcAft>
                          <a:spcPts val="800"/>
                        </a:spcAft>
                        <a:buNone/>
                      </a:pPr>
                      <a:r>
                        <a:rPr lang="en-GB" sz="1600" kern="0">
                          <a:solidFill>
                            <a:srgbClr val="000000"/>
                          </a:solidFill>
                          <a:effectLst/>
                          <a:latin typeface="DM Sans" pitchFamily="2" charset="0"/>
                          <a:ea typeface="Calibri" panose="020F0502020204030204" pitchFamily="34" charset="0"/>
                          <a:cs typeface="Times New Roman" panose="02020603050405020304" pitchFamily="18" charset="0"/>
                        </a:rPr>
                        <a:t>Waiting for a Deprivation of Liberty Safeguards (DoLS) assessment</a:t>
                      </a:r>
                      <a:endParaRPr lang="en-GB" sz="16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800" b="0" kern="0">
                          <a:solidFill>
                            <a:schemeClr val="tx1"/>
                          </a:solidFill>
                          <a:effectLst/>
                          <a:latin typeface="DM Sans" pitchFamily="2" charset="0"/>
                          <a:ea typeface="Calibri" panose="020F0502020204030204" pitchFamily="34" charset="0"/>
                          <a:cs typeface="Times New Roman" panose="02020603050405020304" pitchFamily="18" charset="0"/>
                        </a:rPr>
                        <a:t>96,780</a:t>
                      </a:r>
                      <a:endParaRPr lang="en-GB" sz="1800" b="0" kern="100">
                        <a:solidFill>
                          <a:schemeClr val="tx1"/>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198316223"/>
                  </a:ext>
                </a:extLst>
              </a:tr>
              <a:tr h="637171">
                <a:tc>
                  <a:txBody>
                    <a:bodyPr/>
                    <a:lstStyle/>
                    <a:p>
                      <a:pPr>
                        <a:lnSpc>
                          <a:spcPct val="115000"/>
                        </a:lnSpc>
                        <a:spcAft>
                          <a:spcPts val="800"/>
                        </a:spcAft>
                        <a:buNone/>
                      </a:pPr>
                      <a:r>
                        <a:rPr lang="en-GB" sz="1600" kern="0">
                          <a:solidFill>
                            <a:srgbClr val="000000"/>
                          </a:solidFill>
                          <a:effectLst/>
                          <a:latin typeface="DM Sans" pitchFamily="2" charset="0"/>
                          <a:ea typeface="Calibri" panose="020F0502020204030204" pitchFamily="34" charset="0"/>
                          <a:cs typeface="Times New Roman" panose="02020603050405020304" pitchFamily="18" charset="0"/>
                        </a:rPr>
                        <a:t>Of those on a waiting list for a DoLS assessment, how many have been on a waiting list for </a:t>
                      </a:r>
                      <a:r>
                        <a:rPr lang="en-GB" sz="1600" b="1" kern="0">
                          <a:solidFill>
                            <a:srgbClr val="000000"/>
                          </a:solidFill>
                          <a:effectLst/>
                          <a:latin typeface="DM Sans" pitchFamily="2" charset="0"/>
                          <a:ea typeface="Calibri" panose="020F0502020204030204" pitchFamily="34" charset="0"/>
                          <a:cs typeface="Times New Roman" panose="02020603050405020304" pitchFamily="18" charset="0"/>
                        </a:rPr>
                        <a:t>six months or more?</a:t>
                      </a:r>
                      <a:endParaRPr lang="en-GB" sz="16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EEAF8"/>
                    </a:solidFill>
                  </a:tcPr>
                </a:tc>
                <a:tc>
                  <a:txBody>
                    <a:bodyPr/>
                    <a:lstStyle/>
                    <a:p>
                      <a:pPr algn="ctr">
                        <a:lnSpc>
                          <a:spcPct val="115000"/>
                        </a:lnSpc>
                        <a:spcAft>
                          <a:spcPts val="800"/>
                        </a:spcAft>
                        <a:buNone/>
                      </a:pPr>
                      <a:r>
                        <a:rPr lang="en-GB" sz="1800" b="0" kern="0">
                          <a:solidFill>
                            <a:schemeClr val="tx1"/>
                          </a:solidFill>
                          <a:effectLst/>
                          <a:latin typeface="DM Sans" pitchFamily="2" charset="0"/>
                          <a:ea typeface="Calibri" panose="020F0502020204030204" pitchFamily="34" charset="0"/>
                          <a:cs typeface="Times New Roman" panose="02020603050405020304" pitchFamily="18" charset="0"/>
                        </a:rPr>
                        <a:t>45,387</a:t>
                      </a:r>
                      <a:endParaRPr lang="en-GB" sz="1800" b="0" kern="100">
                        <a:solidFill>
                          <a:schemeClr val="tx1"/>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EEAF8"/>
                    </a:solidFill>
                  </a:tcPr>
                </a:tc>
                <a:extLst>
                  <a:ext uri="{0D108BD9-81ED-4DB2-BD59-A6C34878D82A}">
                    <a16:rowId xmlns:a16="http://schemas.microsoft.com/office/drawing/2014/main" val="2753909771"/>
                  </a:ext>
                </a:extLst>
              </a:tr>
              <a:tr h="321695">
                <a:tc>
                  <a:txBody>
                    <a:bodyPr/>
                    <a:lstStyle/>
                    <a:p>
                      <a:pPr>
                        <a:lnSpc>
                          <a:spcPct val="115000"/>
                        </a:lnSpc>
                        <a:spcAft>
                          <a:spcPts val="800"/>
                        </a:spcAft>
                        <a:buNone/>
                      </a:pPr>
                      <a:r>
                        <a:rPr lang="en-GB" sz="1600" kern="0">
                          <a:solidFill>
                            <a:srgbClr val="000000"/>
                          </a:solidFill>
                          <a:effectLst/>
                          <a:latin typeface="DM Sans" pitchFamily="2" charset="0"/>
                          <a:ea typeface="Calibri" panose="020F0502020204030204" pitchFamily="34" charset="0"/>
                          <a:cs typeface="Times New Roman" panose="02020603050405020304" pitchFamily="18" charset="0"/>
                        </a:rPr>
                        <a:t>Waiting for an Occupational Therapy (OT) assessment</a:t>
                      </a:r>
                      <a:endParaRPr lang="en-GB" sz="16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800"/>
                        </a:spcAft>
                        <a:buNone/>
                      </a:pPr>
                      <a:r>
                        <a:rPr lang="en-GB" sz="1800" b="0" kern="0">
                          <a:solidFill>
                            <a:schemeClr val="tx1"/>
                          </a:solidFill>
                          <a:effectLst/>
                          <a:latin typeface="DM Sans" pitchFamily="2" charset="0"/>
                          <a:ea typeface="Calibri" panose="020F0502020204030204" pitchFamily="34" charset="0"/>
                          <a:cs typeface="Times New Roman" panose="02020603050405020304" pitchFamily="18" charset="0"/>
                        </a:rPr>
                        <a:t>52,547</a:t>
                      </a:r>
                      <a:endParaRPr lang="en-GB" sz="1800" b="0" kern="100">
                        <a:solidFill>
                          <a:schemeClr val="tx1"/>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038954983"/>
                  </a:ext>
                </a:extLst>
              </a:tr>
              <a:tr h="637171">
                <a:tc>
                  <a:txBody>
                    <a:bodyPr/>
                    <a:lstStyle/>
                    <a:p>
                      <a:pPr>
                        <a:lnSpc>
                          <a:spcPct val="115000"/>
                        </a:lnSpc>
                        <a:spcAft>
                          <a:spcPts val="800"/>
                        </a:spcAft>
                        <a:buNone/>
                      </a:pPr>
                      <a:r>
                        <a:rPr lang="en-GB" sz="1600" kern="0">
                          <a:solidFill>
                            <a:srgbClr val="000000"/>
                          </a:solidFill>
                          <a:effectLst/>
                          <a:latin typeface="DM Sans" pitchFamily="2" charset="0"/>
                          <a:ea typeface="Calibri" panose="020F0502020204030204" pitchFamily="34" charset="0"/>
                          <a:cs typeface="Times New Roman" panose="02020603050405020304" pitchFamily="18" charset="0"/>
                        </a:rPr>
                        <a:t>Of those on a waiting list for an OT assessment, how many have been on a waiting list for </a:t>
                      </a:r>
                      <a:r>
                        <a:rPr lang="en-GB" sz="1600" b="1" kern="0">
                          <a:solidFill>
                            <a:srgbClr val="000000"/>
                          </a:solidFill>
                          <a:effectLst/>
                          <a:latin typeface="DM Sans" pitchFamily="2" charset="0"/>
                          <a:ea typeface="Calibri" panose="020F0502020204030204" pitchFamily="34" charset="0"/>
                          <a:cs typeface="Times New Roman" panose="02020603050405020304" pitchFamily="18" charset="0"/>
                        </a:rPr>
                        <a:t>six months or more?</a:t>
                      </a:r>
                      <a:endParaRPr lang="en-GB" sz="1600" kern="100">
                        <a:solidFill>
                          <a:srgbClr val="000000"/>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EEAF8"/>
                    </a:solidFill>
                  </a:tcPr>
                </a:tc>
                <a:tc>
                  <a:txBody>
                    <a:bodyPr/>
                    <a:lstStyle/>
                    <a:p>
                      <a:pPr algn="ctr">
                        <a:lnSpc>
                          <a:spcPct val="115000"/>
                        </a:lnSpc>
                        <a:spcAft>
                          <a:spcPts val="800"/>
                        </a:spcAft>
                        <a:buNone/>
                      </a:pPr>
                      <a:r>
                        <a:rPr lang="en-GB" sz="1800" b="0" kern="0">
                          <a:solidFill>
                            <a:schemeClr val="tx1"/>
                          </a:solidFill>
                          <a:effectLst/>
                          <a:latin typeface="DM Sans" pitchFamily="2" charset="0"/>
                          <a:ea typeface="Calibri" panose="020F0502020204030204" pitchFamily="34" charset="0"/>
                          <a:cs typeface="Times New Roman" panose="02020603050405020304" pitchFamily="18" charset="0"/>
                        </a:rPr>
                        <a:t>7,977</a:t>
                      </a:r>
                      <a:endParaRPr lang="en-GB" sz="1800" b="0" kern="100">
                        <a:solidFill>
                          <a:schemeClr val="tx1"/>
                        </a:solidFill>
                        <a:effectLst/>
                        <a:latin typeface="DM Sans" pitchFamily="2"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EEAF8"/>
                    </a:solidFill>
                  </a:tcPr>
                </a:tc>
                <a:extLst>
                  <a:ext uri="{0D108BD9-81ED-4DB2-BD59-A6C34878D82A}">
                    <a16:rowId xmlns:a16="http://schemas.microsoft.com/office/drawing/2014/main" val="1313751143"/>
                  </a:ext>
                </a:extLst>
              </a:tr>
            </a:tbl>
          </a:graphicData>
        </a:graphic>
      </p:graphicFrame>
    </p:spTree>
    <p:extLst>
      <p:ext uri="{BB962C8B-B14F-4D97-AF65-F5344CB8AC3E}">
        <p14:creationId xmlns:p14="http://schemas.microsoft.com/office/powerpoint/2010/main" val="1526199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FCF96-4F73-C4AA-3752-E7A0B4471F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26E64-AD75-332C-C24D-9CB9551D21B9}"/>
              </a:ext>
            </a:extLst>
          </p:cNvPr>
          <p:cNvSpPr>
            <a:spLocks noGrp="1"/>
          </p:cNvSpPr>
          <p:nvPr>
            <p:ph type="title"/>
          </p:nvPr>
        </p:nvSpPr>
        <p:spPr>
          <a:xfrm>
            <a:off x="0" y="0"/>
            <a:ext cx="10515600" cy="1325563"/>
          </a:xfrm>
        </p:spPr>
        <p:txBody>
          <a:bodyPr/>
          <a:lstStyle/>
          <a:p>
            <a:r>
              <a:rPr lang="en-GB" b="1"/>
              <a:t>Complexity of needs</a:t>
            </a:r>
          </a:p>
        </p:txBody>
      </p:sp>
      <p:sp>
        <p:nvSpPr>
          <p:cNvPr id="4" name="Footer Placeholder 3">
            <a:extLst>
              <a:ext uri="{FF2B5EF4-FFF2-40B4-BE49-F238E27FC236}">
                <a16:creationId xmlns:a16="http://schemas.microsoft.com/office/drawing/2014/main" id="{A798F853-2450-E9BA-4FB8-88CDAFE369F5}"/>
              </a:ext>
            </a:extLst>
          </p:cNvPr>
          <p:cNvSpPr>
            <a:spLocks noGrp="1"/>
          </p:cNvSpPr>
          <p:nvPr>
            <p:ph type="ftr" sz="quarter" idx="11"/>
          </p:nvPr>
        </p:nvSpPr>
        <p:spPr/>
        <p:txBody>
          <a:bodyPr/>
          <a:lstStyle/>
          <a:p>
            <a:r>
              <a:rPr lang="en-GB"/>
              <a:t>Association of Directors of Adult Social Services 2026</a:t>
            </a:r>
          </a:p>
        </p:txBody>
      </p:sp>
      <p:sp>
        <p:nvSpPr>
          <p:cNvPr id="5" name="TextBox 4">
            <a:extLst>
              <a:ext uri="{FF2B5EF4-FFF2-40B4-BE49-F238E27FC236}">
                <a16:creationId xmlns:a16="http://schemas.microsoft.com/office/drawing/2014/main" id="{97F43E94-A33E-AC95-19E7-8E4B4E50EEDC}"/>
              </a:ext>
            </a:extLst>
          </p:cNvPr>
          <p:cNvSpPr txBox="1"/>
          <p:nvPr/>
        </p:nvSpPr>
        <p:spPr>
          <a:xfrm>
            <a:off x="181510" y="1490502"/>
            <a:ext cx="11825555" cy="5170646"/>
          </a:xfrm>
          <a:prstGeom prst="rect">
            <a:avLst/>
          </a:prstGeom>
          <a:noFill/>
        </p:spPr>
        <p:txBody>
          <a:bodyPr wrap="square" rtlCol="0">
            <a:spAutoFit/>
          </a:bodyPr>
          <a:lstStyle/>
          <a:p>
            <a:pPr marL="342900" indent="-342900">
              <a:buFont typeface="Arial" panose="020B0604020202020204" pitchFamily="34" charset="0"/>
              <a:buChar char="•"/>
            </a:pPr>
            <a:r>
              <a:rPr lang="en-GB" sz="2400" b="1">
                <a:solidFill>
                  <a:srgbClr val="920146"/>
                </a:solidFill>
                <a:latin typeface="DM Sans" pitchFamily="2" charset="0"/>
              </a:rPr>
              <a:t>16.1%</a:t>
            </a:r>
            <a:r>
              <a:rPr lang="en-GB" sz="2400">
                <a:solidFill>
                  <a:srgbClr val="920146"/>
                </a:solidFill>
                <a:latin typeface="DM Sans" pitchFamily="2" charset="0"/>
              </a:rPr>
              <a:t> </a:t>
            </a:r>
            <a:r>
              <a:rPr lang="en-GB" sz="2400">
                <a:latin typeface="DM Sans" pitchFamily="2" charset="0"/>
              </a:rPr>
              <a:t>of people aged 18-64 who accessed council-funded homecare during the twelve months to 31</a:t>
            </a:r>
            <a:r>
              <a:rPr lang="en-GB" sz="2400" baseline="30000">
                <a:latin typeface="DM Sans" pitchFamily="2" charset="0"/>
              </a:rPr>
              <a:t>st</a:t>
            </a:r>
            <a:r>
              <a:rPr lang="en-GB" sz="2400">
                <a:latin typeface="DM Sans" pitchFamily="2" charset="0"/>
              </a:rPr>
              <a:t> March 2026 required double-handed care. </a:t>
            </a:r>
          </a:p>
          <a:p>
            <a:pPr marL="342900" indent="-342900">
              <a:buFont typeface="Arial" panose="020B0604020202020204" pitchFamily="34" charset="0"/>
              <a:buChar char="•"/>
            </a:pPr>
            <a:endParaRPr lang="en-GB" sz="2400">
              <a:latin typeface="DM Sans" pitchFamily="2" charset="0"/>
            </a:endParaRPr>
          </a:p>
          <a:p>
            <a:pPr marL="342900" indent="-342900">
              <a:buFont typeface="Arial" panose="020B0604020202020204" pitchFamily="34" charset="0"/>
              <a:buChar char="•"/>
            </a:pPr>
            <a:r>
              <a:rPr lang="en-GB" sz="2400" b="1">
                <a:solidFill>
                  <a:srgbClr val="920146"/>
                </a:solidFill>
                <a:latin typeface="DM Sans" pitchFamily="2" charset="0"/>
              </a:rPr>
              <a:t>20.3% </a:t>
            </a:r>
            <a:r>
              <a:rPr lang="en-GB" sz="2400">
                <a:latin typeface="DM Sans" pitchFamily="2" charset="0"/>
              </a:rPr>
              <a:t>the proportion people aged 65+ who accessed council-funded homecare during the twelve months to 31</a:t>
            </a:r>
            <a:r>
              <a:rPr lang="en-GB" sz="2400" baseline="30000">
                <a:latin typeface="DM Sans" pitchFamily="2" charset="0"/>
              </a:rPr>
              <a:t>st</a:t>
            </a:r>
            <a:r>
              <a:rPr lang="en-GB" sz="2400">
                <a:latin typeface="DM Sans" pitchFamily="2" charset="0"/>
              </a:rPr>
              <a:t> March 2026 required double-handed care. </a:t>
            </a:r>
          </a:p>
          <a:p>
            <a:pPr marL="342900" indent="-342900">
              <a:buFont typeface="Arial" panose="020B0604020202020204" pitchFamily="34" charset="0"/>
              <a:buChar char="•"/>
            </a:pPr>
            <a:endParaRPr lang="en-GB" sz="2400">
              <a:latin typeface="DM Sans" pitchFamily="2" charset="0"/>
            </a:endParaRPr>
          </a:p>
          <a:p>
            <a:pPr marL="342900" indent="-342900">
              <a:buFont typeface="Arial" panose="020B0604020202020204" pitchFamily="34" charset="0"/>
              <a:buChar char="•"/>
            </a:pPr>
            <a:r>
              <a:rPr lang="en-GB" sz="2400" b="1">
                <a:solidFill>
                  <a:srgbClr val="920146"/>
                </a:solidFill>
                <a:latin typeface="DM Sans" pitchFamily="2" charset="0"/>
              </a:rPr>
              <a:t>19 hours</a:t>
            </a:r>
            <a:r>
              <a:rPr lang="en-GB" sz="2400">
                <a:solidFill>
                  <a:srgbClr val="920146"/>
                </a:solidFill>
                <a:latin typeface="DM Sans" pitchFamily="2" charset="0"/>
              </a:rPr>
              <a:t> </a:t>
            </a:r>
            <a:r>
              <a:rPr lang="en-GB" sz="2400">
                <a:latin typeface="DM Sans" pitchFamily="2" charset="0"/>
              </a:rPr>
              <a:t>the average number of homecare hours accessed by people aged 18-64 per week. </a:t>
            </a:r>
          </a:p>
          <a:p>
            <a:pPr marL="342900" indent="-342900">
              <a:buFont typeface="Arial" panose="020B0604020202020204" pitchFamily="34" charset="0"/>
              <a:buChar char="•"/>
            </a:pPr>
            <a:endParaRPr lang="en-GB" sz="2400" b="1">
              <a:solidFill>
                <a:srgbClr val="920146"/>
              </a:solidFill>
              <a:latin typeface="DM Sans" pitchFamily="2" charset="0"/>
            </a:endParaRPr>
          </a:p>
          <a:p>
            <a:pPr marL="342900" indent="-342900">
              <a:buFont typeface="Arial" panose="020B0604020202020204" pitchFamily="34" charset="0"/>
              <a:buChar char="•"/>
            </a:pPr>
            <a:r>
              <a:rPr lang="en-GB" sz="2400" b="1">
                <a:solidFill>
                  <a:srgbClr val="920146"/>
                </a:solidFill>
                <a:latin typeface="DM Sans" pitchFamily="2" charset="0"/>
              </a:rPr>
              <a:t>14 hours</a:t>
            </a:r>
            <a:r>
              <a:rPr lang="en-GB" sz="2400">
                <a:solidFill>
                  <a:srgbClr val="920146"/>
                </a:solidFill>
                <a:latin typeface="DM Sans" pitchFamily="2" charset="0"/>
              </a:rPr>
              <a:t> </a:t>
            </a:r>
            <a:r>
              <a:rPr lang="en-GB" sz="2400">
                <a:latin typeface="DM Sans" pitchFamily="2" charset="0"/>
              </a:rPr>
              <a:t>the average number of homecare hours accessed per person aged 65+ per week. </a:t>
            </a:r>
          </a:p>
          <a:p>
            <a:endParaRPr lang="en-GB" sz="2400">
              <a:latin typeface="DM Sans" pitchFamily="2" charset="0"/>
            </a:endParaRPr>
          </a:p>
          <a:p>
            <a:endParaRPr lang="en-GB">
              <a:latin typeface="DM Sans" pitchFamily="2" charset="0"/>
            </a:endParaRPr>
          </a:p>
        </p:txBody>
      </p:sp>
    </p:spTree>
    <p:extLst>
      <p:ext uri="{BB962C8B-B14F-4D97-AF65-F5344CB8AC3E}">
        <p14:creationId xmlns:p14="http://schemas.microsoft.com/office/powerpoint/2010/main" val="2729487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1DFD7-347F-FFB4-A07A-8D861E2352D9}"/>
              </a:ext>
            </a:extLst>
          </p:cNvPr>
          <p:cNvSpPr>
            <a:spLocks noGrp="1"/>
          </p:cNvSpPr>
          <p:nvPr>
            <p:ph type="title"/>
          </p:nvPr>
        </p:nvSpPr>
        <p:spPr>
          <a:xfrm>
            <a:off x="0" y="100645"/>
            <a:ext cx="10515600" cy="1325563"/>
          </a:xfrm>
        </p:spPr>
        <p:txBody>
          <a:bodyPr/>
          <a:lstStyle/>
          <a:p>
            <a:r>
              <a:rPr lang="en-GB" b="1"/>
              <a:t>Changing needs</a:t>
            </a:r>
          </a:p>
        </p:txBody>
      </p:sp>
      <p:sp>
        <p:nvSpPr>
          <p:cNvPr id="4" name="Footer Placeholder 3">
            <a:extLst>
              <a:ext uri="{FF2B5EF4-FFF2-40B4-BE49-F238E27FC236}">
                <a16:creationId xmlns:a16="http://schemas.microsoft.com/office/drawing/2014/main" id="{C2B63D8B-76BD-F7C6-3452-CF0CFF34C72D}"/>
              </a:ext>
            </a:extLst>
          </p:cNvPr>
          <p:cNvSpPr>
            <a:spLocks noGrp="1"/>
          </p:cNvSpPr>
          <p:nvPr>
            <p:ph type="ftr" sz="quarter" idx="11"/>
          </p:nvPr>
        </p:nvSpPr>
        <p:spPr/>
        <p:txBody>
          <a:bodyPr/>
          <a:lstStyle/>
          <a:p>
            <a:r>
              <a:rPr lang="en-GB"/>
              <a:t>Association of Directors of Adult Social Services 2026</a:t>
            </a:r>
          </a:p>
        </p:txBody>
      </p:sp>
      <p:graphicFrame>
        <p:nvGraphicFramePr>
          <p:cNvPr id="5" name="Table 4">
            <a:extLst>
              <a:ext uri="{FF2B5EF4-FFF2-40B4-BE49-F238E27FC236}">
                <a16:creationId xmlns:a16="http://schemas.microsoft.com/office/drawing/2014/main" id="{9350E2D1-D2DB-5E4B-E011-97FEDB9CD58B}"/>
              </a:ext>
            </a:extLst>
          </p:cNvPr>
          <p:cNvGraphicFramePr>
            <a:graphicFrameLocks noGrp="1"/>
          </p:cNvGraphicFramePr>
          <p:nvPr>
            <p:extLst>
              <p:ext uri="{D42A27DB-BD31-4B8C-83A1-F6EECF244321}">
                <p14:modId xmlns:p14="http://schemas.microsoft.com/office/powerpoint/2010/main" val="110805560"/>
              </p:ext>
            </p:extLst>
          </p:nvPr>
        </p:nvGraphicFramePr>
        <p:xfrm>
          <a:off x="212912" y="2178122"/>
          <a:ext cx="11684563" cy="3916452"/>
        </p:xfrm>
        <a:graphic>
          <a:graphicData uri="http://schemas.openxmlformats.org/drawingml/2006/table">
            <a:tbl>
              <a:tblPr>
                <a:tableStyleId>{5C22544A-7EE6-4342-B048-85BDC9FD1C3A}</a:tableStyleId>
              </a:tblPr>
              <a:tblGrid>
                <a:gridCol w="9289790">
                  <a:extLst>
                    <a:ext uri="{9D8B030D-6E8A-4147-A177-3AD203B41FA5}">
                      <a16:colId xmlns:a16="http://schemas.microsoft.com/office/drawing/2014/main" val="2367939689"/>
                    </a:ext>
                  </a:extLst>
                </a:gridCol>
                <a:gridCol w="1221495">
                  <a:extLst>
                    <a:ext uri="{9D8B030D-6E8A-4147-A177-3AD203B41FA5}">
                      <a16:colId xmlns:a16="http://schemas.microsoft.com/office/drawing/2014/main" val="3168624176"/>
                    </a:ext>
                  </a:extLst>
                </a:gridCol>
                <a:gridCol w="1173278">
                  <a:extLst>
                    <a:ext uri="{9D8B030D-6E8A-4147-A177-3AD203B41FA5}">
                      <a16:colId xmlns:a16="http://schemas.microsoft.com/office/drawing/2014/main" val="294704699"/>
                    </a:ext>
                  </a:extLst>
                </a:gridCol>
              </a:tblGrid>
              <a:tr h="490555">
                <a:tc>
                  <a:txBody>
                    <a:bodyPr/>
                    <a:lstStyle/>
                    <a:p>
                      <a:pPr algn="l" fontAlgn="ctr">
                        <a:buNone/>
                      </a:pPr>
                      <a:r>
                        <a:rPr lang="en-GB" sz="1400" b="1" i="0" u="none" strike="noStrike">
                          <a:solidFill>
                            <a:schemeClr val="bg1"/>
                          </a:solidFill>
                          <a:effectLst/>
                          <a:latin typeface="DM Sans" pitchFamily="2" charset="0"/>
                        </a:rPr>
                        <a:t>% of Respondents reporting that needs in their area had increased in comparison to previous years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u="none" strike="noStrike">
                          <a:solidFill>
                            <a:schemeClr val="bg1"/>
                          </a:solidFill>
                          <a:effectLst/>
                          <a:latin typeface="DM Sans" pitchFamily="2" charset="0"/>
                        </a:rPr>
                        <a:t>2025 Survey</a:t>
                      </a:r>
                      <a:endParaRPr lang="en-GB" sz="14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u="none" strike="noStrike">
                          <a:solidFill>
                            <a:schemeClr val="bg1"/>
                          </a:solidFill>
                          <a:effectLst/>
                          <a:latin typeface="DM Sans" pitchFamily="2" charset="0"/>
                        </a:rPr>
                        <a:t>2026 Survey</a:t>
                      </a:r>
                      <a:endParaRPr lang="en-GB" sz="14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972304772"/>
                  </a:ext>
                </a:extLst>
              </a:tr>
              <a:tr h="284258">
                <a:tc>
                  <a:txBody>
                    <a:bodyPr/>
                    <a:lstStyle/>
                    <a:p>
                      <a:pPr algn="l" fontAlgn="ctr">
                        <a:buNone/>
                      </a:pPr>
                      <a:r>
                        <a:rPr lang="en-GB" sz="1100" u="none" strike="noStrike">
                          <a:effectLst/>
                          <a:latin typeface="DM Sans" pitchFamily="2" charset="0"/>
                        </a:rPr>
                        <a:t>People who are street homeless with care and support needs * </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60%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66%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190342134"/>
                  </a:ext>
                </a:extLst>
              </a:tr>
              <a:tr h="284258">
                <a:tc>
                  <a:txBody>
                    <a:bodyPr/>
                    <a:lstStyle/>
                    <a:p>
                      <a:pPr algn="l" fontAlgn="ctr">
                        <a:buNone/>
                      </a:pPr>
                      <a:r>
                        <a:rPr lang="en-GB" sz="1100" u="none" strike="noStrike">
                          <a:effectLst/>
                          <a:latin typeface="DM Sans" pitchFamily="2" charset="0"/>
                        </a:rPr>
                        <a:t>Domestic abuse of people with care and support needs (safeguarding)</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54%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65%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246166608"/>
                  </a:ext>
                </a:extLst>
              </a:tr>
              <a:tr h="284258">
                <a:tc>
                  <a:txBody>
                    <a:bodyPr/>
                    <a:lstStyle/>
                    <a:p>
                      <a:pPr algn="l" fontAlgn="ctr">
                        <a:buNone/>
                      </a:pPr>
                      <a:r>
                        <a:rPr lang="en-GB" sz="1100" u="none" strike="noStrike">
                          <a:effectLst/>
                          <a:latin typeface="DM Sans" pitchFamily="2" charset="0"/>
                        </a:rPr>
                        <a:t>Mental ill health</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73%</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86%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156535718"/>
                  </a:ext>
                </a:extLst>
              </a:tr>
              <a:tr h="284258">
                <a:tc>
                  <a:txBody>
                    <a:bodyPr/>
                    <a:lstStyle/>
                    <a:p>
                      <a:pPr algn="l" fontAlgn="ctr">
                        <a:buNone/>
                      </a:pPr>
                      <a:r>
                        <a:rPr lang="en-GB" sz="1100" u="none" strike="noStrike">
                          <a:effectLst/>
                          <a:latin typeface="DM Sans" pitchFamily="2" charset="0"/>
                        </a:rPr>
                        <a:t>People being referred from the community (inc. Personal Assistant (PA) breakdown, sickness or unavailability, etc.)</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58%</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50%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763434"/>
                  </a:ext>
                </a:extLst>
              </a:tr>
              <a:tr h="284258">
                <a:tc>
                  <a:txBody>
                    <a:bodyPr/>
                    <a:lstStyle/>
                    <a:p>
                      <a:pPr algn="l" fontAlgn="ctr">
                        <a:buNone/>
                      </a:pPr>
                      <a:r>
                        <a:rPr lang="en-GB" sz="1100" u="none" strike="noStrike">
                          <a:effectLst/>
                          <a:latin typeface="DM Sans" pitchFamily="2" charset="0"/>
                        </a:rPr>
                        <a:t>People not being admitted to hospital</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51%</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44%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1585630"/>
                  </a:ext>
                </a:extLst>
              </a:tr>
              <a:tr h="284258">
                <a:tc>
                  <a:txBody>
                    <a:bodyPr/>
                    <a:lstStyle/>
                    <a:p>
                      <a:pPr algn="l" fontAlgn="ctr">
                        <a:buNone/>
                      </a:pPr>
                      <a:r>
                        <a:rPr lang="en-GB" sz="1100" u="none" strike="noStrike">
                          <a:effectLst/>
                          <a:latin typeface="DM Sans" pitchFamily="2" charset="0"/>
                        </a:rPr>
                        <a:t>Following temporary closure of services</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12%</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15%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9489480"/>
                  </a:ext>
                </a:extLst>
              </a:tr>
              <a:tr h="284258">
                <a:tc>
                  <a:txBody>
                    <a:bodyPr/>
                    <a:lstStyle/>
                    <a:p>
                      <a:pPr algn="l" fontAlgn="ctr">
                        <a:buNone/>
                      </a:pPr>
                      <a:r>
                        <a:rPr lang="en-GB" sz="1100" u="none" strike="noStrike">
                          <a:effectLst/>
                          <a:latin typeface="DM Sans" pitchFamily="2" charset="0"/>
                        </a:rPr>
                        <a:t>Availability of community or voluntary support</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23%</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23%</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5482330"/>
                  </a:ext>
                </a:extLst>
              </a:tr>
              <a:tr h="284258">
                <a:tc>
                  <a:txBody>
                    <a:bodyPr/>
                    <a:lstStyle/>
                    <a:p>
                      <a:pPr algn="l" fontAlgn="ctr">
                        <a:buNone/>
                      </a:pPr>
                      <a:r>
                        <a:rPr lang="en-GB" sz="1100" u="none" strike="noStrike">
                          <a:effectLst/>
                          <a:latin typeface="DM Sans" pitchFamily="2" charset="0"/>
                        </a:rPr>
                        <a:t>Referrals from independent providers concerned about accepting new clients</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15%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21%</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4491311"/>
                  </a:ext>
                </a:extLst>
              </a:tr>
              <a:tr h="284258">
                <a:tc>
                  <a:txBody>
                    <a:bodyPr/>
                    <a:lstStyle/>
                    <a:p>
                      <a:pPr algn="l" fontAlgn="ctr">
                        <a:buNone/>
                      </a:pPr>
                      <a:r>
                        <a:rPr lang="en-GB" sz="1100" u="none" strike="noStrike">
                          <a:effectLst/>
                          <a:latin typeface="DM Sans" pitchFamily="2" charset="0"/>
                        </a:rPr>
                        <a:t>Discharges from Assessment and Treatment Units (ATUs)</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34%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38%</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4589647"/>
                  </a:ext>
                </a:extLst>
              </a:tr>
              <a:tr h="284258">
                <a:tc>
                  <a:txBody>
                    <a:bodyPr/>
                    <a:lstStyle/>
                    <a:p>
                      <a:pPr algn="l" fontAlgn="ctr">
                        <a:buNone/>
                      </a:pPr>
                      <a:r>
                        <a:rPr lang="en-GB" sz="1100" u="none" strike="noStrike">
                          <a:effectLst/>
                          <a:latin typeface="DM Sans" pitchFamily="2" charset="0"/>
                        </a:rPr>
                        <a:t>Discharges and assessment from hospitals</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78%</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75%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1293481"/>
                  </a:ext>
                </a:extLst>
              </a:tr>
              <a:tr h="299059">
                <a:tc>
                  <a:txBody>
                    <a:bodyPr/>
                    <a:lstStyle/>
                    <a:p>
                      <a:pPr algn="l" fontAlgn="ctr">
                        <a:buNone/>
                      </a:pPr>
                      <a:r>
                        <a:rPr lang="en-GB" sz="1100" u="none" strike="noStrike">
                          <a:effectLst/>
                          <a:latin typeface="DM Sans" pitchFamily="2" charset="0"/>
                        </a:rPr>
                        <a:t>People no longer receiving Continuing Health Care (CHC) or people who would previously have been eligible for CHC</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75%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75%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7670772"/>
                  </a:ext>
                </a:extLst>
              </a:tr>
              <a:tr h="284258">
                <a:tc>
                  <a:txBody>
                    <a:bodyPr/>
                    <a:lstStyle/>
                    <a:p>
                      <a:pPr algn="l" fontAlgn="ctr">
                        <a:buNone/>
                      </a:pPr>
                      <a:r>
                        <a:rPr lang="en-GB" sz="1100" u="none" strike="noStrike">
                          <a:effectLst/>
                          <a:latin typeface="DM Sans" pitchFamily="2" charset="0"/>
                        </a:rPr>
                        <a:t>People transitioning from children's social services into adult services</a:t>
                      </a:r>
                      <a:endParaRPr lang="en-GB" sz="11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68%</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GB" sz="1100" b="0" i="0" u="none" strike="noStrike">
                          <a:solidFill>
                            <a:srgbClr val="000000"/>
                          </a:solidFill>
                          <a:effectLst/>
                          <a:latin typeface="DM Sans" pitchFamily="2" charset="0"/>
                        </a:rPr>
                        <a:t>74%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725435370"/>
                  </a:ext>
                </a:extLst>
              </a:tr>
            </a:tbl>
          </a:graphicData>
        </a:graphic>
      </p:graphicFrame>
      <p:sp>
        <p:nvSpPr>
          <p:cNvPr id="7" name="TextBox 6">
            <a:extLst>
              <a:ext uri="{FF2B5EF4-FFF2-40B4-BE49-F238E27FC236}">
                <a16:creationId xmlns:a16="http://schemas.microsoft.com/office/drawing/2014/main" id="{E9476AAD-5D5C-364B-1CB8-4B5C18A6E222}"/>
              </a:ext>
            </a:extLst>
          </p:cNvPr>
          <p:cNvSpPr txBox="1"/>
          <p:nvPr/>
        </p:nvSpPr>
        <p:spPr>
          <a:xfrm>
            <a:off x="197223" y="1329605"/>
            <a:ext cx="10121153" cy="738664"/>
          </a:xfrm>
          <a:prstGeom prst="rect">
            <a:avLst/>
          </a:prstGeom>
          <a:noFill/>
        </p:spPr>
        <p:txBody>
          <a:bodyPr wrap="square">
            <a:spAutoFit/>
          </a:bodyPr>
          <a:lstStyle/>
          <a:p>
            <a:r>
              <a:rPr lang="en-GB" sz="1400" b="1" u="none" strike="noStrike">
                <a:effectLst/>
                <a:latin typeface="DM Sans" pitchFamily="2" charset="0"/>
              </a:rPr>
              <a:t>Compared to the previous year, to what extent has your council experienced changes in the number of people presenting as needing support from or being referred to adult social care services over the course of 2025/26 across the following routes and reasons for support? </a:t>
            </a:r>
            <a:endParaRPr lang="en-GB" sz="1400"/>
          </a:p>
        </p:txBody>
      </p:sp>
    </p:spTree>
    <p:extLst>
      <p:ext uri="{BB962C8B-B14F-4D97-AF65-F5344CB8AC3E}">
        <p14:creationId xmlns:p14="http://schemas.microsoft.com/office/powerpoint/2010/main" val="4062848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920146"/>
        </a:solidFill>
        <a:effectLst/>
      </p:bgPr>
    </p:bg>
    <p:spTree>
      <p:nvGrpSpPr>
        <p:cNvPr id="1" name="">
          <a:extLst>
            <a:ext uri="{FF2B5EF4-FFF2-40B4-BE49-F238E27FC236}">
              <a16:creationId xmlns:a16="http://schemas.microsoft.com/office/drawing/2014/main" id="{3EE17E27-3F58-DA87-6FC3-FBB1D92133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7B1196-EEC7-F887-6DEF-127670E4EFF5}"/>
              </a:ext>
            </a:extLst>
          </p:cNvPr>
          <p:cNvSpPr>
            <a:spLocks noGrp="1"/>
          </p:cNvSpPr>
          <p:nvPr>
            <p:ph type="title"/>
          </p:nvPr>
        </p:nvSpPr>
        <p:spPr/>
        <p:txBody>
          <a:bodyPr/>
          <a:lstStyle/>
          <a:p>
            <a:r>
              <a:rPr lang="en-GB" b="1">
                <a:solidFill>
                  <a:schemeClr val="bg1"/>
                </a:solidFill>
              </a:rPr>
              <a:t>Unpaid Carers</a:t>
            </a:r>
          </a:p>
        </p:txBody>
      </p:sp>
      <p:sp>
        <p:nvSpPr>
          <p:cNvPr id="4" name="Footer Placeholder 3">
            <a:extLst>
              <a:ext uri="{FF2B5EF4-FFF2-40B4-BE49-F238E27FC236}">
                <a16:creationId xmlns:a16="http://schemas.microsoft.com/office/drawing/2014/main" id="{FC4BCB16-1341-9E18-1ED5-5C4CC6C91676}"/>
              </a:ext>
            </a:extLst>
          </p:cNvPr>
          <p:cNvSpPr>
            <a:spLocks noGrp="1"/>
          </p:cNvSpPr>
          <p:nvPr>
            <p:ph type="ftr" sz="quarter" idx="11"/>
          </p:nvPr>
        </p:nvSpPr>
        <p:spPr/>
        <p:txBody>
          <a:bodyPr/>
          <a:lstStyle/>
          <a:p>
            <a:r>
              <a:rPr lang="en-GB">
                <a:solidFill>
                  <a:schemeClr val="bg1"/>
                </a:solidFill>
              </a:rPr>
              <a:t>Association of Directors of Adult Social Services 2026</a:t>
            </a:r>
          </a:p>
        </p:txBody>
      </p:sp>
    </p:spTree>
    <p:extLst>
      <p:ext uri="{BB962C8B-B14F-4D97-AF65-F5344CB8AC3E}">
        <p14:creationId xmlns:p14="http://schemas.microsoft.com/office/powerpoint/2010/main" val="3928508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2CAA5-7771-8B29-CB32-656181BC8C89}"/>
              </a:ext>
            </a:extLst>
          </p:cNvPr>
          <p:cNvSpPr>
            <a:spLocks noGrp="1"/>
          </p:cNvSpPr>
          <p:nvPr>
            <p:ph type="title"/>
          </p:nvPr>
        </p:nvSpPr>
        <p:spPr>
          <a:xfrm>
            <a:off x="0" y="0"/>
            <a:ext cx="10515600" cy="1325563"/>
          </a:xfrm>
        </p:spPr>
        <p:txBody>
          <a:bodyPr/>
          <a:lstStyle/>
          <a:p>
            <a:r>
              <a:rPr lang="en-GB" b="1"/>
              <a:t>Changes in unpaid carer needs</a:t>
            </a:r>
          </a:p>
        </p:txBody>
      </p:sp>
      <p:sp>
        <p:nvSpPr>
          <p:cNvPr id="3" name="Content Placeholder 2">
            <a:extLst>
              <a:ext uri="{FF2B5EF4-FFF2-40B4-BE49-F238E27FC236}">
                <a16:creationId xmlns:a16="http://schemas.microsoft.com/office/drawing/2014/main" id="{97571F17-2570-2040-3E93-4C339C5701DE}"/>
              </a:ext>
            </a:extLst>
          </p:cNvPr>
          <p:cNvSpPr>
            <a:spLocks noGrp="1"/>
          </p:cNvSpPr>
          <p:nvPr>
            <p:ph idx="1"/>
          </p:nvPr>
        </p:nvSpPr>
        <p:spPr>
          <a:xfrm>
            <a:off x="77913" y="1268460"/>
            <a:ext cx="10515600" cy="912495"/>
          </a:xfrm>
        </p:spPr>
        <p:txBody>
          <a:bodyPr/>
          <a:lstStyle/>
          <a:p>
            <a:pPr marL="0" indent="0">
              <a:buNone/>
            </a:pPr>
            <a:r>
              <a:rPr lang="en-GB" b="1"/>
              <a:t>Compared to the previous year, to what extent has your council experienced changes in the following over the course of 2025/26?</a:t>
            </a:r>
          </a:p>
          <a:p>
            <a:pPr marL="0" indent="0">
              <a:buNone/>
            </a:pPr>
            <a:endParaRPr lang="en-GB"/>
          </a:p>
          <a:p>
            <a:pPr marL="0" indent="0">
              <a:buNone/>
            </a:pPr>
            <a:endParaRPr lang="en-GB"/>
          </a:p>
        </p:txBody>
      </p:sp>
      <p:sp>
        <p:nvSpPr>
          <p:cNvPr id="4" name="Footer Placeholder 3">
            <a:extLst>
              <a:ext uri="{FF2B5EF4-FFF2-40B4-BE49-F238E27FC236}">
                <a16:creationId xmlns:a16="http://schemas.microsoft.com/office/drawing/2014/main" id="{C4513D0B-D1A6-6A9C-5FD7-B64A8F1CAD29}"/>
              </a:ext>
            </a:extLst>
          </p:cNvPr>
          <p:cNvSpPr>
            <a:spLocks noGrp="1"/>
          </p:cNvSpPr>
          <p:nvPr>
            <p:ph type="ftr" sz="quarter" idx="11"/>
          </p:nvPr>
        </p:nvSpPr>
        <p:spPr/>
        <p:txBody>
          <a:bodyPr/>
          <a:lstStyle/>
          <a:p>
            <a:r>
              <a:rPr lang="en-GB"/>
              <a:t>Association of Directors of Adult Social Services 2026</a:t>
            </a:r>
          </a:p>
        </p:txBody>
      </p:sp>
      <p:graphicFrame>
        <p:nvGraphicFramePr>
          <p:cNvPr id="5" name="Table 4">
            <a:extLst>
              <a:ext uri="{FF2B5EF4-FFF2-40B4-BE49-F238E27FC236}">
                <a16:creationId xmlns:a16="http://schemas.microsoft.com/office/drawing/2014/main" id="{FAE27540-C68F-4BC4-BE89-70A57E65E61A}"/>
              </a:ext>
            </a:extLst>
          </p:cNvPr>
          <p:cNvGraphicFramePr>
            <a:graphicFrameLocks noGrp="1"/>
          </p:cNvGraphicFramePr>
          <p:nvPr>
            <p:extLst>
              <p:ext uri="{D42A27DB-BD31-4B8C-83A1-F6EECF244321}">
                <p14:modId xmlns:p14="http://schemas.microsoft.com/office/powerpoint/2010/main" val="644637698"/>
              </p:ext>
            </p:extLst>
          </p:nvPr>
        </p:nvGraphicFramePr>
        <p:xfrm>
          <a:off x="192974" y="1978840"/>
          <a:ext cx="10129652" cy="2941150"/>
        </p:xfrm>
        <a:graphic>
          <a:graphicData uri="http://schemas.openxmlformats.org/drawingml/2006/table">
            <a:tbl>
              <a:tblPr firstRow="1" bandRow="1">
                <a:tableStyleId>{5C22544A-7EE6-4342-B048-85BDC9FD1C3A}</a:tableStyleId>
              </a:tblPr>
              <a:tblGrid>
                <a:gridCol w="2544172">
                  <a:extLst>
                    <a:ext uri="{9D8B030D-6E8A-4147-A177-3AD203B41FA5}">
                      <a16:colId xmlns:a16="http://schemas.microsoft.com/office/drawing/2014/main" val="2509483291"/>
                    </a:ext>
                  </a:extLst>
                </a:gridCol>
                <a:gridCol w="1517096">
                  <a:extLst>
                    <a:ext uri="{9D8B030D-6E8A-4147-A177-3AD203B41FA5}">
                      <a16:colId xmlns:a16="http://schemas.microsoft.com/office/drawing/2014/main" val="1975271330"/>
                    </a:ext>
                  </a:extLst>
                </a:gridCol>
                <a:gridCol w="1517096">
                  <a:extLst>
                    <a:ext uri="{9D8B030D-6E8A-4147-A177-3AD203B41FA5}">
                      <a16:colId xmlns:a16="http://schemas.microsoft.com/office/drawing/2014/main" val="1532699517"/>
                    </a:ext>
                  </a:extLst>
                </a:gridCol>
                <a:gridCol w="1517096">
                  <a:extLst>
                    <a:ext uri="{9D8B030D-6E8A-4147-A177-3AD203B41FA5}">
                      <a16:colId xmlns:a16="http://schemas.microsoft.com/office/drawing/2014/main" val="516682176"/>
                    </a:ext>
                  </a:extLst>
                </a:gridCol>
                <a:gridCol w="1517096">
                  <a:extLst>
                    <a:ext uri="{9D8B030D-6E8A-4147-A177-3AD203B41FA5}">
                      <a16:colId xmlns:a16="http://schemas.microsoft.com/office/drawing/2014/main" val="1544580370"/>
                    </a:ext>
                  </a:extLst>
                </a:gridCol>
                <a:gridCol w="1517096">
                  <a:extLst>
                    <a:ext uri="{9D8B030D-6E8A-4147-A177-3AD203B41FA5}">
                      <a16:colId xmlns:a16="http://schemas.microsoft.com/office/drawing/2014/main" val="288446545"/>
                    </a:ext>
                  </a:extLst>
                </a:gridCol>
              </a:tblGrid>
              <a:tr h="1025383">
                <a:tc>
                  <a:txBody>
                    <a:bodyPr/>
                    <a:lstStyle/>
                    <a:p>
                      <a:endParaRPr lang="en-GB">
                        <a:latin typeface="DM Sans"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a:latin typeface="DM Sans" pitchFamily="2" charset="0"/>
                        </a:rPr>
                        <a:t>Increased by &gt;10%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a:latin typeface="DM Sans" pitchFamily="2" charset="0"/>
                        </a:rPr>
                        <a:t>Increased by &lt;10%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a:latin typeface="DM Sans" pitchFamily="2" charset="0"/>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a:latin typeface="DM Sans" pitchFamily="2" charset="0"/>
                        </a:rPr>
                        <a:t>Decreased by &lt;10%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a:latin typeface="DM Sans" pitchFamily="2" charset="0"/>
                        </a:rPr>
                        <a:t>Decreased by &gt;10%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2284938545"/>
                  </a:ext>
                </a:extLst>
              </a:tr>
              <a:tr h="838111">
                <a:tc>
                  <a:txBody>
                    <a:bodyPr/>
                    <a:lstStyle/>
                    <a:p>
                      <a:r>
                        <a:rPr lang="en-GB">
                          <a:latin typeface="DM Sans" pitchFamily="2" charset="0"/>
                        </a:rPr>
                        <a:t>Unpaid carers requiring support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22840837"/>
                  </a:ext>
                </a:extLst>
              </a:tr>
              <a:tr h="1077656">
                <a:tc>
                  <a:txBody>
                    <a:bodyPr/>
                    <a:lstStyle/>
                    <a:p>
                      <a:r>
                        <a:rPr lang="en-GB">
                          <a:latin typeface="DM Sans" pitchFamily="2" charset="0"/>
                        </a:rPr>
                        <a:t>Requests for support following carer breakdown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38%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37%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latin typeface="DM Sans"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599666"/>
                  </a:ext>
                </a:extLst>
              </a:tr>
            </a:tbl>
          </a:graphicData>
        </a:graphic>
      </p:graphicFrame>
      <p:sp>
        <p:nvSpPr>
          <p:cNvPr id="6" name="TextBox 5">
            <a:extLst>
              <a:ext uri="{FF2B5EF4-FFF2-40B4-BE49-F238E27FC236}">
                <a16:creationId xmlns:a16="http://schemas.microsoft.com/office/drawing/2014/main" id="{DFE4850B-0742-B416-C9A9-D0EEF648EDAA}"/>
              </a:ext>
            </a:extLst>
          </p:cNvPr>
          <p:cNvSpPr txBox="1"/>
          <p:nvPr/>
        </p:nvSpPr>
        <p:spPr>
          <a:xfrm>
            <a:off x="192974" y="5178175"/>
            <a:ext cx="11642855" cy="1477328"/>
          </a:xfrm>
          <a:prstGeom prst="rect">
            <a:avLst/>
          </a:prstGeom>
          <a:noFill/>
        </p:spPr>
        <p:txBody>
          <a:bodyPr wrap="square" rtlCol="0">
            <a:spAutoFit/>
          </a:bodyPr>
          <a:lstStyle/>
          <a:p>
            <a:endParaRPr lang="en-GB">
              <a:latin typeface="DM Sans" pitchFamily="2" charset="0"/>
            </a:endParaRPr>
          </a:p>
          <a:p>
            <a:pPr marL="285750" indent="-285750">
              <a:buFont typeface="Arial" panose="020B0604020202020204" pitchFamily="34" charset="0"/>
              <a:buChar char="•"/>
            </a:pPr>
            <a:r>
              <a:rPr lang="en-GB" sz="2400" b="1">
                <a:solidFill>
                  <a:srgbClr val="920146"/>
                </a:solidFill>
                <a:latin typeface="DM Sans" pitchFamily="2" charset="0"/>
              </a:rPr>
              <a:t>43% </a:t>
            </a:r>
            <a:r>
              <a:rPr lang="en-GB" sz="2400">
                <a:latin typeface="DM Sans" pitchFamily="2" charset="0"/>
              </a:rPr>
              <a:t>of Directors indicated that carer burnout was the main contributory factor for carer breakdown in most cases, with 54% stating this was the situation in some cases. </a:t>
            </a:r>
          </a:p>
        </p:txBody>
      </p:sp>
    </p:spTree>
    <p:extLst>
      <p:ext uri="{BB962C8B-B14F-4D97-AF65-F5344CB8AC3E}">
        <p14:creationId xmlns:p14="http://schemas.microsoft.com/office/powerpoint/2010/main" val="2297349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920146"/>
        </a:solidFill>
        <a:effectLst/>
      </p:bgPr>
    </p:bg>
    <p:spTree>
      <p:nvGrpSpPr>
        <p:cNvPr id="1" name="">
          <a:extLst>
            <a:ext uri="{FF2B5EF4-FFF2-40B4-BE49-F238E27FC236}">
              <a16:creationId xmlns:a16="http://schemas.microsoft.com/office/drawing/2014/main" id="{2B39083B-109B-FA97-2C62-91D76375EC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3A2DA4-0247-87E7-73AA-811369927968}"/>
              </a:ext>
            </a:extLst>
          </p:cNvPr>
          <p:cNvSpPr>
            <a:spLocks noGrp="1"/>
          </p:cNvSpPr>
          <p:nvPr>
            <p:ph type="title"/>
          </p:nvPr>
        </p:nvSpPr>
        <p:spPr/>
        <p:txBody>
          <a:bodyPr/>
          <a:lstStyle/>
          <a:p>
            <a:r>
              <a:rPr lang="en-GB" b="1">
                <a:solidFill>
                  <a:schemeClr val="bg1"/>
                </a:solidFill>
              </a:rPr>
              <a:t>Preparation for Adulthood</a:t>
            </a:r>
          </a:p>
        </p:txBody>
      </p:sp>
      <p:sp>
        <p:nvSpPr>
          <p:cNvPr id="4" name="Footer Placeholder 3">
            <a:extLst>
              <a:ext uri="{FF2B5EF4-FFF2-40B4-BE49-F238E27FC236}">
                <a16:creationId xmlns:a16="http://schemas.microsoft.com/office/drawing/2014/main" id="{19722059-58B1-26CC-702D-269A66680400}"/>
              </a:ext>
            </a:extLst>
          </p:cNvPr>
          <p:cNvSpPr>
            <a:spLocks noGrp="1"/>
          </p:cNvSpPr>
          <p:nvPr>
            <p:ph type="ftr" sz="quarter" idx="11"/>
          </p:nvPr>
        </p:nvSpPr>
        <p:spPr/>
        <p:txBody>
          <a:bodyPr/>
          <a:lstStyle/>
          <a:p>
            <a:r>
              <a:rPr lang="en-GB">
                <a:solidFill>
                  <a:schemeClr val="bg1"/>
                </a:solidFill>
              </a:rPr>
              <a:t>Association of Directors of Adult Social Services 2026</a:t>
            </a:r>
          </a:p>
        </p:txBody>
      </p:sp>
    </p:spTree>
    <p:extLst>
      <p:ext uri="{BB962C8B-B14F-4D97-AF65-F5344CB8AC3E}">
        <p14:creationId xmlns:p14="http://schemas.microsoft.com/office/powerpoint/2010/main" val="3971948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DD610-28CF-A4F6-75B0-1786ED460B45}"/>
              </a:ext>
            </a:extLst>
          </p:cNvPr>
          <p:cNvSpPr>
            <a:spLocks noGrp="1"/>
          </p:cNvSpPr>
          <p:nvPr>
            <p:ph type="title"/>
          </p:nvPr>
        </p:nvSpPr>
        <p:spPr>
          <a:xfrm>
            <a:off x="72492" y="130597"/>
            <a:ext cx="10515600" cy="1325563"/>
          </a:xfrm>
        </p:spPr>
        <p:txBody>
          <a:bodyPr/>
          <a:lstStyle/>
          <a:p>
            <a:r>
              <a:rPr lang="en-GB" b="1"/>
              <a:t>Preparing for adulthood</a:t>
            </a:r>
          </a:p>
        </p:txBody>
      </p:sp>
      <p:sp>
        <p:nvSpPr>
          <p:cNvPr id="6" name="TextBox 5">
            <a:extLst>
              <a:ext uri="{FF2B5EF4-FFF2-40B4-BE49-F238E27FC236}">
                <a16:creationId xmlns:a16="http://schemas.microsoft.com/office/drawing/2014/main" id="{B32FD7A3-CA91-588E-F4D5-F66F2B309A21}"/>
              </a:ext>
            </a:extLst>
          </p:cNvPr>
          <p:cNvSpPr txBox="1"/>
          <p:nvPr/>
        </p:nvSpPr>
        <p:spPr>
          <a:xfrm>
            <a:off x="520727" y="3564682"/>
            <a:ext cx="9619130" cy="523220"/>
          </a:xfrm>
          <a:prstGeom prst="rect">
            <a:avLst/>
          </a:prstGeom>
          <a:noFill/>
        </p:spPr>
        <p:txBody>
          <a:bodyPr wrap="square">
            <a:spAutoFit/>
          </a:bodyPr>
          <a:lstStyle/>
          <a:p>
            <a:r>
              <a:rPr lang="en-GB" sz="1400" b="1">
                <a:latin typeface="DM Sans" pitchFamily="2" charset="0"/>
              </a:rPr>
              <a:t>As at 31st March 2026, for how many younger adults aged between 18-24 (inclusive) did you provide/do you currently provide long term support in the following cost brackets (per week)?</a:t>
            </a:r>
          </a:p>
        </p:txBody>
      </p:sp>
      <p:graphicFrame>
        <p:nvGraphicFramePr>
          <p:cNvPr id="7" name="Table 6">
            <a:extLst>
              <a:ext uri="{FF2B5EF4-FFF2-40B4-BE49-F238E27FC236}">
                <a16:creationId xmlns:a16="http://schemas.microsoft.com/office/drawing/2014/main" id="{696A14AF-D8E0-D11C-E74E-AE8256C3A394}"/>
              </a:ext>
            </a:extLst>
          </p:cNvPr>
          <p:cNvGraphicFramePr>
            <a:graphicFrameLocks noGrp="1"/>
          </p:cNvGraphicFramePr>
          <p:nvPr>
            <p:extLst>
              <p:ext uri="{D42A27DB-BD31-4B8C-83A1-F6EECF244321}">
                <p14:modId xmlns:p14="http://schemas.microsoft.com/office/powerpoint/2010/main" val="1838024728"/>
              </p:ext>
            </p:extLst>
          </p:nvPr>
        </p:nvGraphicFramePr>
        <p:xfrm>
          <a:off x="520727" y="4380331"/>
          <a:ext cx="6728177" cy="2232907"/>
        </p:xfrm>
        <a:graphic>
          <a:graphicData uri="http://schemas.openxmlformats.org/drawingml/2006/table">
            <a:tbl>
              <a:tblPr>
                <a:tableStyleId>{5C22544A-7EE6-4342-B048-85BDC9FD1C3A}</a:tableStyleId>
              </a:tblPr>
              <a:tblGrid>
                <a:gridCol w="2848212">
                  <a:extLst>
                    <a:ext uri="{9D8B030D-6E8A-4147-A177-3AD203B41FA5}">
                      <a16:colId xmlns:a16="http://schemas.microsoft.com/office/drawing/2014/main" val="999584099"/>
                    </a:ext>
                  </a:extLst>
                </a:gridCol>
                <a:gridCol w="1252995">
                  <a:extLst>
                    <a:ext uri="{9D8B030D-6E8A-4147-A177-3AD203B41FA5}">
                      <a16:colId xmlns:a16="http://schemas.microsoft.com/office/drawing/2014/main" val="177940630"/>
                    </a:ext>
                  </a:extLst>
                </a:gridCol>
                <a:gridCol w="1209789">
                  <a:extLst>
                    <a:ext uri="{9D8B030D-6E8A-4147-A177-3AD203B41FA5}">
                      <a16:colId xmlns:a16="http://schemas.microsoft.com/office/drawing/2014/main" val="804992039"/>
                    </a:ext>
                  </a:extLst>
                </a:gridCol>
                <a:gridCol w="1417181">
                  <a:extLst>
                    <a:ext uri="{9D8B030D-6E8A-4147-A177-3AD203B41FA5}">
                      <a16:colId xmlns:a16="http://schemas.microsoft.com/office/drawing/2014/main" val="3688681514"/>
                    </a:ext>
                  </a:extLst>
                </a:gridCol>
              </a:tblGrid>
              <a:tr h="312399">
                <a:tc>
                  <a:txBody>
                    <a:bodyPr/>
                    <a:lstStyle/>
                    <a:p>
                      <a:pPr algn="l" fontAlgn="ctr">
                        <a:buNone/>
                      </a:pP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i="0" u="none" strike="noStrike">
                          <a:solidFill>
                            <a:schemeClr val="bg1"/>
                          </a:solidFill>
                          <a:effectLst/>
                          <a:latin typeface="DM Sans" pitchFamily="2" charset="0"/>
                        </a:rPr>
                        <a:t>2024</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i="0" u="none" strike="noStrike">
                          <a:solidFill>
                            <a:schemeClr val="bg1"/>
                          </a:solidFill>
                          <a:effectLst/>
                          <a:latin typeface="DM Sans" pitchFamily="2" charset="0"/>
                        </a:rPr>
                        <a:t>2025</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u="none" strike="noStrike">
                          <a:solidFill>
                            <a:schemeClr val="bg1"/>
                          </a:solidFill>
                          <a:effectLst/>
                          <a:latin typeface="DM Sans" pitchFamily="2" charset="0"/>
                        </a:rPr>
                        <a:t> 2026</a:t>
                      </a:r>
                      <a:endParaRPr lang="en-GB" sz="14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2702117761"/>
                  </a:ext>
                </a:extLst>
              </a:tr>
              <a:tr h="312399">
                <a:tc>
                  <a:txBody>
                    <a:bodyPr/>
                    <a:lstStyle/>
                    <a:p>
                      <a:pPr algn="l" fontAlgn="ctr">
                        <a:buNone/>
                      </a:pPr>
                      <a:r>
                        <a:rPr lang="en-GB" sz="1400" u="none" strike="noStrike">
                          <a:effectLst/>
                          <a:latin typeface="DM Sans" pitchFamily="2" charset="0"/>
                        </a:rPr>
                        <a:t>Less than £999 per week</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23,318</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24,184</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26,197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9625628"/>
                  </a:ext>
                </a:extLst>
              </a:tr>
              <a:tr h="442270">
                <a:tc>
                  <a:txBody>
                    <a:bodyPr/>
                    <a:lstStyle/>
                    <a:p>
                      <a:pPr algn="l" fontAlgn="ctr">
                        <a:buNone/>
                      </a:pPr>
                      <a:r>
                        <a:rPr lang="en-GB" sz="1400" u="none" strike="noStrike">
                          <a:effectLst/>
                          <a:latin typeface="DM Sans" pitchFamily="2" charset="0"/>
                        </a:rPr>
                        <a:t>Between £1,000 and £2,999 per week</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6,061</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6,382</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 6,806</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6646108"/>
                  </a:ext>
                </a:extLst>
              </a:tr>
              <a:tr h="312399">
                <a:tc>
                  <a:txBody>
                    <a:bodyPr/>
                    <a:lstStyle/>
                    <a:p>
                      <a:pPr algn="l" fontAlgn="ctr">
                        <a:buNone/>
                      </a:pPr>
                      <a:r>
                        <a:rPr lang="en-GB" sz="1400" u="none" strike="noStrike">
                          <a:effectLst/>
                          <a:latin typeface="DM Sans" pitchFamily="2" charset="0"/>
                        </a:rPr>
                        <a:t>Between £3,000 and £4,999 per week</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1,452</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1,624</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 2,012</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883583"/>
                  </a:ext>
                </a:extLst>
              </a:tr>
              <a:tr h="312399">
                <a:tc>
                  <a:txBody>
                    <a:bodyPr/>
                    <a:lstStyle/>
                    <a:p>
                      <a:pPr algn="l" fontAlgn="ctr">
                        <a:buNone/>
                      </a:pPr>
                      <a:r>
                        <a:rPr lang="en-GB" sz="1400" u="none" strike="noStrike">
                          <a:effectLst/>
                          <a:latin typeface="DM Sans" pitchFamily="2" charset="0"/>
                        </a:rPr>
                        <a:t>Between £5,000 and £6,999 per week</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752</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784</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 715</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1483712"/>
                  </a:ext>
                </a:extLst>
              </a:tr>
              <a:tr h="312399">
                <a:tc>
                  <a:txBody>
                    <a:bodyPr/>
                    <a:lstStyle/>
                    <a:p>
                      <a:pPr algn="l" fontAlgn="ctr">
                        <a:buNone/>
                      </a:pPr>
                      <a:r>
                        <a:rPr lang="en-GB" sz="1400" u="none" strike="noStrike">
                          <a:effectLst/>
                          <a:latin typeface="DM Sans" pitchFamily="2" charset="0"/>
                        </a:rPr>
                        <a:t>More than £7,000 per week</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547</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FF0000"/>
                          </a:solidFill>
                          <a:effectLst/>
                          <a:latin typeface="DM Sans" pitchFamily="2" charset="0"/>
                        </a:rPr>
                        <a:t>712</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 1,064</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5759885"/>
                  </a:ext>
                </a:extLst>
              </a:tr>
            </a:tbl>
          </a:graphicData>
        </a:graphic>
      </p:graphicFrame>
      <p:graphicFrame>
        <p:nvGraphicFramePr>
          <p:cNvPr id="8" name="Table 7">
            <a:extLst>
              <a:ext uri="{FF2B5EF4-FFF2-40B4-BE49-F238E27FC236}">
                <a16:creationId xmlns:a16="http://schemas.microsoft.com/office/drawing/2014/main" id="{8868DCA3-7EB2-18B8-DE0F-17C1B909A03C}"/>
              </a:ext>
            </a:extLst>
          </p:cNvPr>
          <p:cNvGraphicFramePr>
            <a:graphicFrameLocks noGrp="1"/>
          </p:cNvGraphicFramePr>
          <p:nvPr>
            <p:extLst>
              <p:ext uri="{D42A27DB-BD31-4B8C-83A1-F6EECF244321}">
                <p14:modId xmlns:p14="http://schemas.microsoft.com/office/powerpoint/2010/main" val="1657973240"/>
              </p:ext>
            </p:extLst>
          </p:nvPr>
        </p:nvGraphicFramePr>
        <p:xfrm>
          <a:off x="643165" y="1456160"/>
          <a:ext cx="4237140" cy="1592559"/>
        </p:xfrm>
        <a:graphic>
          <a:graphicData uri="http://schemas.openxmlformats.org/drawingml/2006/table">
            <a:tbl>
              <a:tblPr>
                <a:tableStyleId>{5C22544A-7EE6-4342-B048-85BDC9FD1C3A}</a:tableStyleId>
              </a:tblPr>
              <a:tblGrid>
                <a:gridCol w="2272318">
                  <a:extLst>
                    <a:ext uri="{9D8B030D-6E8A-4147-A177-3AD203B41FA5}">
                      <a16:colId xmlns:a16="http://schemas.microsoft.com/office/drawing/2014/main" val="999584099"/>
                    </a:ext>
                  </a:extLst>
                </a:gridCol>
                <a:gridCol w="999646">
                  <a:extLst>
                    <a:ext uri="{9D8B030D-6E8A-4147-A177-3AD203B41FA5}">
                      <a16:colId xmlns:a16="http://schemas.microsoft.com/office/drawing/2014/main" val="177940630"/>
                    </a:ext>
                  </a:extLst>
                </a:gridCol>
                <a:gridCol w="965176">
                  <a:extLst>
                    <a:ext uri="{9D8B030D-6E8A-4147-A177-3AD203B41FA5}">
                      <a16:colId xmlns:a16="http://schemas.microsoft.com/office/drawing/2014/main" val="804992039"/>
                    </a:ext>
                  </a:extLst>
                </a:gridCol>
              </a:tblGrid>
              <a:tr h="312399">
                <a:tc>
                  <a:txBody>
                    <a:bodyPr/>
                    <a:lstStyle/>
                    <a:p>
                      <a:pPr algn="l" fontAlgn="ctr">
                        <a:buNone/>
                      </a:pP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i="0" u="none" strike="noStrike">
                          <a:solidFill>
                            <a:schemeClr val="bg1"/>
                          </a:solidFill>
                          <a:effectLst/>
                          <a:latin typeface="DM Sans" pitchFamily="2" charset="0"/>
                        </a:rPr>
                        <a:t>2025</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i="0" u="none" strike="noStrike">
                          <a:solidFill>
                            <a:schemeClr val="bg1"/>
                          </a:solidFill>
                          <a:effectLst/>
                          <a:latin typeface="DM Sans" pitchFamily="2" charset="0"/>
                        </a:rPr>
                        <a:t>2026</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2702117761"/>
                  </a:ext>
                </a:extLst>
              </a:tr>
              <a:tr h="312399">
                <a:tc>
                  <a:txBody>
                    <a:bodyPr/>
                    <a:lstStyle/>
                    <a:p>
                      <a:pPr algn="l" fontAlgn="ctr">
                        <a:buNone/>
                      </a:pPr>
                      <a:r>
                        <a:rPr lang="en-GB" sz="1400" b="0" i="0" u="none" strike="noStrike">
                          <a:solidFill>
                            <a:srgbClr val="000000"/>
                          </a:solidFill>
                          <a:effectLst/>
                          <a:latin typeface="DM Sans" pitchFamily="2" charset="0"/>
                        </a:rPr>
                        <a:t>How many younger adults aged 18-24 (inclusive) were drawing on long-term adult social care support from your council? </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42,470</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45,465</a:t>
                      </a: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9625628"/>
                  </a:ext>
                </a:extLst>
              </a:tr>
            </a:tbl>
          </a:graphicData>
        </a:graphic>
      </p:graphicFrame>
      <p:sp>
        <p:nvSpPr>
          <p:cNvPr id="9" name="TextBox 8">
            <a:extLst>
              <a:ext uri="{FF2B5EF4-FFF2-40B4-BE49-F238E27FC236}">
                <a16:creationId xmlns:a16="http://schemas.microsoft.com/office/drawing/2014/main" id="{243F92D4-ADF1-888E-FA17-59C09A0E3E4C}"/>
              </a:ext>
            </a:extLst>
          </p:cNvPr>
          <p:cNvSpPr txBox="1"/>
          <p:nvPr/>
        </p:nvSpPr>
        <p:spPr>
          <a:xfrm>
            <a:off x="6096000" y="2014151"/>
            <a:ext cx="3579341" cy="461665"/>
          </a:xfrm>
          <a:prstGeom prst="rect">
            <a:avLst/>
          </a:prstGeom>
          <a:noFill/>
        </p:spPr>
        <p:txBody>
          <a:bodyPr wrap="square" rtlCol="0">
            <a:spAutoFit/>
          </a:bodyPr>
          <a:lstStyle/>
          <a:p>
            <a:r>
              <a:rPr lang="en-GB" sz="1200" b="1" i="1">
                <a:latin typeface="DM Sans" pitchFamily="2" charset="0"/>
              </a:rPr>
              <a:t>NB Improved methodology from last year so figures not directly comparable</a:t>
            </a:r>
          </a:p>
        </p:txBody>
      </p:sp>
      <p:sp>
        <p:nvSpPr>
          <p:cNvPr id="4" name="TextBox 3">
            <a:extLst>
              <a:ext uri="{FF2B5EF4-FFF2-40B4-BE49-F238E27FC236}">
                <a16:creationId xmlns:a16="http://schemas.microsoft.com/office/drawing/2014/main" id="{5C6EDA37-3DF0-6C10-323D-4DE28A05A21B}"/>
              </a:ext>
            </a:extLst>
          </p:cNvPr>
          <p:cNvSpPr txBox="1"/>
          <p:nvPr/>
        </p:nvSpPr>
        <p:spPr>
          <a:xfrm>
            <a:off x="7566986" y="5203883"/>
            <a:ext cx="2572871" cy="738664"/>
          </a:xfrm>
          <a:prstGeom prst="rect">
            <a:avLst/>
          </a:prstGeom>
          <a:noFill/>
        </p:spPr>
        <p:txBody>
          <a:bodyPr wrap="square">
            <a:spAutoFit/>
          </a:bodyPr>
          <a:lstStyle/>
          <a:p>
            <a:r>
              <a:rPr lang="en-GB" sz="1400" b="1" i="1">
                <a:latin typeface="DM Sans" pitchFamily="2" charset="0"/>
              </a:rPr>
              <a:t>NB Improved methodology from last year so figures not directly comparable</a:t>
            </a:r>
          </a:p>
        </p:txBody>
      </p:sp>
    </p:spTree>
    <p:extLst>
      <p:ext uri="{BB962C8B-B14F-4D97-AF65-F5344CB8AC3E}">
        <p14:creationId xmlns:p14="http://schemas.microsoft.com/office/powerpoint/2010/main" val="3650489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FD80EA8-03F3-9EFC-27F5-9C2454212CD2}"/>
              </a:ext>
            </a:extLst>
          </p:cNvPr>
          <p:cNvSpPr>
            <a:spLocks noGrp="1"/>
          </p:cNvSpPr>
          <p:nvPr>
            <p:ph type="title"/>
          </p:nvPr>
        </p:nvSpPr>
        <p:spPr>
          <a:xfrm>
            <a:off x="0" y="18255"/>
            <a:ext cx="10515600" cy="1325563"/>
          </a:xfrm>
        </p:spPr>
        <p:txBody>
          <a:bodyPr/>
          <a:lstStyle/>
          <a:p>
            <a:r>
              <a:rPr lang="en-GB" b="1"/>
              <a:t>What will be covered today</a:t>
            </a:r>
          </a:p>
        </p:txBody>
      </p:sp>
      <p:sp>
        <p:nvSpPr>
          <p:cNvPr id="6" name="Content Placeholder 5">
            <a:extLst>
              <a:ext uri="{FF2B5EF4-FFF2-40B4-BE49-F238E27FC236}">
                <a16:creationId xmlns:a16="http://schemas.microsoft.com/office/drawing/2014/main" id="{BAB1A069-2584-B567-9FE0-EE255B3D5466}"/>
              </a:ext>
            </a:extLst>
          </p:cNvPr>
          <p:cNvSpPr>
            <a:spLocks noGrp="1"/>
          </p:cNvSpPr>
          <p:nvPr>
            <p:ph idx="1"/>
          </p:nvPr>
        </p:nvSpPr>
        <p:spPr>
          <a:xfrm>
            <a:off x="75414" y="1093509"/>
            <a:ext cx="11736372" cy="5583516"/>
          </a:xfrm>
        </p:spPr>
        <p:txBody>
          <a:bodyPr>
            <a:normAutofit fontScale="85000" lnSpcReduction="20000"/>
          </a:bodyPr>
          <a:lstStyle/>
          <a:p>
            <a:pPr>
              <a:lnSpc>
                <a:spcPct val="150000"/>
              </a:lnSpc>
            </a:pPr>
            <a:r>
              <a:rPr lang="en-GB" sz="2800"/>
              <a:t>Finance &amp; Legal Duties</a:t>
            </a:r>
          </a:p>
          <a:p>
            <a:pPr>
              <a:lnSpc>
                <a:spcPct val="150000"/>
              </a:lnSpc>
            </a:pPr>
            <a:r>
              <a:rPr lang="en-GB" sz="2800"/>
              <a:t>Care Market Sustainability</a:t>
            </a:r>
          </a:p>
          <a:p>
            <a:pPr>
              <a:lnSpc>
                <a:spcPct val="150000"/>
              </a:lnSpc>
            </a:pPr>
            <a:r>
              <a:rPr lang="en-GB" sz="2800"/>
              <a:t>Waiting Times and Care and Support Needs</a:t>
            </a:r>
          </a:p>
          <a:p>
            <a:pPr>
              <a:lnSpc>
                <a:spcPct val="150000"/>
              </a:lnSpc>
            </a:pPr>
            <a:r>
              <a:rPr lang="en-GB" sz="2800"/>
              <a:t>NHS Interface </a:t>
            </a:r>
          </a:p>
          <a:p>
            <a:pPr>
              <a:lnSpc>
                <a:spcPct val="150000"/>
              </a:lnSpc>
            </a:pPr>
            <a:r>
              <a:rPr lang="en-GB" sz="2800"/>
              <a:t>Mental Health </a:t>
            </a:r>
          </a:p>
          <a:p>
            <a:pPr>
              <a:lnSpc>
                <a:spcPct val="150000"/>
              </a:lnSpc>
            </a:pPr>
            <a:r>
              <a:rPr lang="en-GB" sz="2800"/>
              <a:t>Safeguarding </a:t>
            </a:r>
          </a:p>
          <a:p>
            <a:pPr>
              <a:lnSpc>
                <a:spcPct val="150000"/>
              </a:lnSpc>
            </a:pPr>
            <a:r>
              <a:rPr lang="en-GB" sz="2800"/>
              <a:t>Preparation for Adulthood </a:t>
            </a:r>
          </a:p>
          <a:p>
            <a:pPr>
              <a:lnSpc>
                <a:spcPct val="150000"/>
              </a:lnSpc>
            </a:pPr>
            <a:r>
              <a:rPr lang="en-GB" sz="2800"/>
              <a:t>Carers </a:t>
            </a:r>
          </a:p>
          <a:p>
            <a:pPr>
              <a:lnSpc>
                <a:spcPct val="150000"/>
              </a:lnSpc>
            </a:pPr>
            <a:r>
              <a:rPr lang="en-GB" sz="2800"/>
              <a:t>Prevention and Early Intervention </a:t>
            </a:r>
          </a:p>
          <a:p>
            <a:endParaRPr lang="en-GB" sz="2800"/>
          </a:p>
          <a:p>
            <a:endParaRPr lang="en-GB" sz="2200"/>
          </a:p>
          <a:p>
            <a:pPr marL="0" indent="0">
              <a:buNone/>
            </a:pPr>
            <a:endParaRPr lang="en-GB">
              <a:solidFill>
                <a:srgbClr val="FF0000"/>
              </a:solidFill>
            </a:endParaRPr>
          </a:p>
        </p:txBody>
      </p:sp>
      <p:sp>
        <p:nvSpPr>
          <p:cNvPr id="4" name="Footer Placeholder 3">
            <a:extLst>
              <a:ext uri="{FF2B5EF4-FFF2-40B4-BE49-F238E27FC236}">
                <a16:creationId xmlns:a16="http://schemas.microsoft.com/office/drawing/2014/main" id="{BA5C6604-5829-67AB-AB91-42FD54CF9200}"/>
              </a:ext>
            </a:extLst>
          </p:cNvPr>
          <p:cNvSpPr>
            <a:spLocks noGrp="1"/>
          </p:cNvSpPr>
          <p:nvPr>
            <p:ph type="ftr" sz="quarter" idx="11"/>
          </p:nvPr>
        </p:nvSpPr>
        <p:spPr/>
        <p:txBody>
          <a:bodyPr/>
          <a:lstStyle/>
          <a:p>
            <a:r>
              <a:rPr lang="en-GB"/>
              <a:t>Association of Directors of Adult Social Services 2026</a:t>
            </a:r>
          </a:p>
        </p:txBody>
      </p:sp>
    </p:spTree>
    <p:extLst>
      <p:ext uri="{BB962C8B-B14F-4D97-AF65-F5344CB8AC3E}">
        <p14:creationId xmlns:p14="http://schemas.microsoft.com/office/powerpoint/2010/main" val="14272636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7C60C-BEC0-F930-8F7D-97AE76A9B9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1A4CEE-37E2-4C4B-C408-6849077A5289}"/>
              </a:ext>
            </a:extLst>
          </p:cNvPr>
          <p:cNvSpPr>
            <a:spLocks noGrp="1"/>
          </p:cNvSpPr>
          <p:nvPr>
            <p:ph type="title"/>
          </p:nvPr>
        </p:nvSpPr>
        <p:spPr>
          <a:xfrm>
            <a:off x="0" y="41156"/>
            <a:ext cx="10515600" cy="1325563"/>
          </a:xfrm>
        </p:spPr>
        <p:txBody>
          <a:bodyPr/>
          <a:lstStyle/>
          <a:p>
            <a:r>
              <a:rPr lang="en-GB" b="1"/>
              <a:t>Preparing for adulthood</a:t>
            </a:r>
          </a:p>
        </p:txBody>
      </p:sp>
      <p:graphicFrame>
        <p:nvGraphicFramePr>
          <p:cNvPr id="5" name="Content Placeholder 4">
            <a:extLst>
              <a:ext uri="{FF2B5EF4-FFF2-40B4-BE49-F238E27FC236}">
                <a16:creationId xmlns:a16="http://schemas.microsoft.com/office/drawing/2014/main" id="{DF61BCF2-DB6B-DF9A-F24E-343D4C7B8496}"/>
              </a:ext>
            </a:extLst>
          </p:cNvPr>
          <p:cNvGraphicFramePr>
            <a:graphicFrameLocks noGrp="1"/>
          </p:cNvGraphicFramePr>
          <p:nvPr>
            <p:ph idx="1"/>
            <p:extLst>
              <p:ext uri="{D42A27DB-BD31-4B8C-83A1-F6EECF244321}">
                <p14:modId xmlns:p14="http://schemas.microsoft.com/office/powerpoint/2010/main" val="2949605128"/>
              </p:ext>
            </p:extLst>
          </p:nvPr>
        </p:nvGraphicFramePr>
        <p:xfrm>
          <a:off x="478605" y="1366719"/>
          <a:ext cx="10908001" cy="4643665"/>
        </p:xfrm>
        <a:graphic>
          <a:graphicData uri="http://schemas.openxmlformats.org/drawingml/2006/table">
            <a:tbl>
              <a:tblPr>
                <a:tableStyleId>{5C22544A-7EE6-4342-B048-85BDC9FD1C3A}</a:tableStyleId>
              </a:tblPr>
              <a:tblGrid>
                <a:gridCol w="5318390">
                  <a:extLst>
                    <a:ext uri="{9D8B030D-6E8A-4147-A177-3AD203B41FA5}">
                      <a16:colId xmlns:a16="http://schemas.microsoft.com/office/drawing/2014/main" val="2182244323"/>
                    </a:ext>
                  </a:extLst>
                </a:gridCol>
                <a:gridCol w="1215302">
                  <a:extLst>
                    <a:ext uri="{9D8B030D-6E8A-4147-A177-3AD203B41FA5}">
                      <a16:colId xmlns:a16="http://schemas.microsoft.com/office/drawing/2014/main" val="2673817873"/>
                    </a:ext>
                  </a:extLst>
                </a:gridCol>
                <a:gridCol w="1078992">
                  <a:extLst>
                    <a:ext uri="{9D8B030D-6E8A-4147-A177-3AD203B41FA5}">
                      <a16:colId xmlns:a16="http://schemas.microsoft.com/office/drawing/2014/main" val="2301042693"/>
                    </a:ext>
                  </a:extLst>
                </a:gridCol>
                <a:gridCol w="1051560">
                  <a:extLst>
                    <a:ext uri="{9D8B030D-6E8A-4147-A177-3AD203B41FA5}">
                      <a16:colId xmlns:a16="http://schemas.microsoft.com/office/drawing/2014/main" val="1036464056"/>
                    </a:ext>
                  </a:extLst>
                </a:gridCol>
                <a:gridCol w="1033272">
                  <a:extLst>
                    <a:ext uri="{9D8B030D-6E8A-4147-A177-3AD203B41FA5}">
                      <a16:colId xmlns:a16="http://schemas.microsoft.com/office/drawing/2014/main" val="2341188184"/>
                    </a:ext>
                  </a:extLst>
                </a:gridCol>
                <a:gridCol w="1210485">
                  <a:extLst>
                    <a:ext uri="{9D8B030D-6E8A-4147-A177-3AD203B41FA5}">
                      <a16:colId xmlns:a16="http://schemas.microsoft.com/office/drawing/2014/main" val="623364536"/>
                    </a:ext>
                  </a:extLst>
                </a:gridCol>
              </a:tblGrid>
              <a:tr h="1326762">
                <a:tc>
                  <a:txBody>
                    <a:bodyPr/>
                    <a:lstStyle/>
                    <a:p>
                      <a:pPr algn="l" fontAlgn="ctr">
                        <a:buNone/>
                      </a:pPr>
                      <a:r>
                        <a:rPr lang="en-GB" sz="1400" b="1" u="none" strike="noStrike">
                          <a:solidFill>
                            <a:schemeClr val="bg1"/>
                          </a:solidFill>
                          <a:effectLst/>
                          <a:latin typeface="DM Sans" pitchFamily="2" charset="0"/>
                        </a:rPr>
                        <a:t>During the 12 months to 31st March 2026, what changes have you seen in requests for support from the following routes into adult social care for younger adults aged 18-24 compared to the previous 12 months (2024/25)?</a:t>
                      </a:r>
                      <a:endParaRPr lang="en-GB" sz="14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i="0" u="none" strike="noStrike">
                          <a:solidFill>
                            <a:schemeClr val="bg1"/>
                          </a:solidFill>
                          <a:effectLst/>
                          <a:latin typeface="DM Sans" pitchFamily="2" charset="0"/>
                        </a:rPr>
                        <a:t>Significantly increased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i="0" u="none" strike="noStrike">
                          <a:solidFill>
                            <a:schemeClr val="bg1"/>
                          </a:solidFill>
                          <a:effectLst/>
                          <a:latin typeface="DM Sans" pitchFamily="2" charset="0"/>
                        </a:rPr>
                        <a:t>Increased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i="0" u="none" strike="noStrike">
                          <a:solidFill>
                            <a:schemeClr val="bg1"/>
                          </a:solidFill>
                          <a:effectLst/>
                          <a:latin typeface="DM Sans" pitchFamily="2" charset="0"/>
                        </a:rPr>
                        <a:t>Stayed the same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i="0" u="none" strike="noStrike">
                          <a:solidFill>
                            <a:schemeClr val="bg1"/>
                          </a:solidFill>
                          <a:effectLst/>
                          <a:latin typeface="DM Sans" pitchFamily="2" charset="0"/>
                        </a:rPr>
                        <a:t>Decreased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400" b="1" i="0" u="none" strike="noStrike">
                          <a:solidFill>
                            <a:schemeClr val="bg1"/>
                          </a:solidFill>
                          <a:effectLst/>
                          <a:latin typeface="DM Sans" pitchFamily="2" charset="0"/>
                        </a:rPr>
                        <a:t>Significantly decreased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1182116868"/>
                  </a:ext>
                </a:extLst>
              </a:tr>
              <a:tr h="331690">
                <a:tc>
                  <a:txBody>
                    <a:bodyPr/>
                    <a:lstStyle/>
                    <a:p>
                      <a:pPr algn="l" fontAlgn="ctr">
                        <a:buNone/>
                      </a:pPr>
                      <a:r>
                        <a:rPr lang="en-GB" sz="1400" u="none" strike="noStrike">
                          <a:effectLst/>
                          <a:latin typeface="DM Sans" pitchFamily="2" charset="0"/>
                        </a:rPr>
                        <a:t>Direct transition from children's to adult services </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 10%</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buNone/>
                      </a:pPr>
                      <a:r>
                        <a:rPr lang="en-GB" sz="1400" b="0" i="0" u="none" strike="noStrike">
                          <a:solidFill>
                            <a:srgbClr val="000000"/>
                          </a:solidFill>
                          <a:effectLst/>
                          <a:latin typeface="DM Sans" pitchFamily="2" charset="0"/>
                        </a:rPr>
                        <a:t>63%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buNone/>
                      </a:pPr>
                      <a:r>
                        <a:rPr lang="en-GB" sz="1400" b="0" i="0" u="none" strike="noStrike">
                          <a:solidFill>
                            <a:srgbClr val="000000"/>
                          </a:solidFill>
                          <a:effectLst/>
                          <a:latin typeface="DM Sans" pitchFamily="2" charset="0"/>
                        </a:rPr>
                        <a:t>23%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2880333"/>
                  </a:ext>
                </a:extLst>
              </a:tr>
              <a:tr h="1326762">
                <a:tc>
                  <a:txBody>
                    <a:bodyPr/>
                    <a:lstStyle/>
                    <a:p>
                      <a:pPr algn="l" fontAlgn="ctr">
                        <a:buNone/>
                      </a:pPr>
                      <a:r>
                        <a:rPr lang="en-GB" sz="1400" u="none" strike="noStrike">
                          <a:effectLst/>
                          <a:latin typeface="DM Sans" pitchFamily="2" charset="0"/>
                        </a:rPr>
                        <a:t>Care leavers aged 18–24 with a history of being looked after by the local authority who, after leaving children’s services, subsequently present to adult social care with care and support needs.</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6%</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51%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37%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2999399"/>
                  </a:ext>
                </a:extLst>
              </a:tr>
              <a:tr h="331690">
                <a:tc>
                  <a:txBody>
                    <a:bodyPr/>
                    <a:lstStyle/>
                    <a:p>
                      <a:pPr algn="l" fontAlgn="ctr">
                        <a:buNone/>
                      </a:pPr>
                      <a:r>
                        <a:rPr lang="en-GB" sz="1400" u="none" strike="noStrike">
                          <a:effectLst/>
                          <a:latin typeface="DM Sans" pitchFamily="2" charset="0"/>
                        </a:rPr>
                        <a:t>Mental health needs in the community</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 18%</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buNone/>
                      </a:pPr>
                      <a:r>
                        <a:rPr lang="en-GB" sz="1400" b="0" i="0" u="none" strike="noStrike">
                          <a:solidFill>
                            <a:srgbClr val="000000"/>
                          </a:solidFill>
                          <a:effectLst/>
                          <a:latin typeface="DM Sans" pitchFamily="2" charset="0"/>
                        </a:rPr>
                        <a:t>59%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buNone/>
                      </a:pPr>
                      <a:r>
                        <a:rPr lang="en-GB" sz="1400" b="0" i="0" u="none" strike="noStrike">
                          <a:solidFill>
                            <a:srgbClr val="000000"/>
                          </a:solidFill>
                          <a:effectLst/>
                          <a:latin typeface="DM Sans" pitchFamily="2" charset="0"/>
                        </a:rPr>
                        <a:t>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26771047"/>
                  </a:ext>
                </a:extLst>
              </a:tr>
              <a:tr h="663381">
                <a:tc>
                  <a:txBody>
                    <a:bodyPr/>
                    <a:lstStyle/>
                    <a:p>
                      <a:pPr algn="l" fontAlgn="ctr">
                        <a:buNone/>
                      </a:pPr>
                      <a:r>
                        <a:rPr lang="en-GB" sz="1400" u="none" strike="noStrike">
                          <a:effectLst/>
                          <a:latin typeface="DM Sans" pitchFamily="2" charset="0"/>
                        </a:rPr>
                        <a:t>Mental health needs discharged from hospital to be supported in the community </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 9%</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48%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41%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9878113"/>
                  </a:ext>
                </a:extLst>
              </a:tr>
              <a:tr h="331690">
                <a:tc>
                  <a:txBody>
                    <a:bodyPr/>
                    <a:lstStyle/>
                    <a:p>
                      <a:pPr algn="l" fontAlgn="ctr">
                        <a:buNone/>
                      </a:pPr>
                      <a:r>
                        <a:rPr lang="en-GB" sz="1400" u="none" strike="noStrike">
                          <a:effectLst/>
                          <a:latin typeface="DM Sans" pitchFamily="2" charset="0"/>
                        </a:rPr>
                        <a:t>Previously been supported by the NHS </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 10%</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41%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45%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78313166"/>
                  </a:ext>
                </a:extLst>
              </a:tr>
              <a:tr h="331690">
                <a:tc>
                  <a:txBody>
                    <a:bodyPr/>
                    <a:lstStyle/>
                    <a:p>
                      <a:pPr algn="l" fontAlgn="ctr">
                        <a:buNone/>
                      </a:pPr>
                      <a:r>
                        <a:rPr lang="en-GB" sz="1400" u="none" strike="noStrike">
                          <a:effectLst/>
                          <a:latin typeface="DM Sans" pitchFamily="2" charset="0"/>
                        </a:rPr>
                        <a:t>Substance misuse services</a:t>
                      </a:r>
                      <a:endParaRPr lang="en-GB" sz="1400" b="0" i="0" u="none" strike="noStrike">
                        <a:solidFill>
                          <a:srgbClr val="000000"/>
                        </a:solidFill>
                        <a:effectLst/>
                        <a:latin typeface="DM Sans" pitchFamily="2" charset="0"/>
                      </a:endParaRPr>
                    </a:p>
                  </a:txBody>
                  <a:tcPr marL="0" marR="712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u="none" strike="noStrike">
                          <a:effectLst/>
                          <a:latin typeface="DM Sans" pitchFamily="2" charset="0"/>
                        </a:rPr>
                        <a:t> 9%</a:t>
                      </a:r>
                      <a:endParaRPr lang="en-GB" sz="14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34%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55%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27468149"/>
                  </a:ext>
                </a:extLst>
              </a:tr>
            </a:tbl>
          </a:graphicData>
        </a:graphic>
      </p:graphicFrame>
      <p:sp>
        <p:nvSpPr>
          <p:cNvPr id="4" name="Footer Placeholder 3">
            <a:extLst>
              <a:ext uri="{FF2B5EF4-FFF2-40B4-BE49-F238E27FC236}">
                <a16:creationId xmlns:a16="http://schemas.microsoft.com/office/drawing/2014/main" id="{3503D99C-C918-58C8-ECEA-31FA4863D3EF}"/>
              </a:ext>
            </a:extLst>
          </p:cNvPr>
          <p:cNvSpPr>
            <a:spLocks noGrp="1"/>
          </p:cNvSpPr>
          <p:nvPr>
            <p:ph type="ftr" sz="quarter" idx="11"/>
          </p:nvPr>
        </p:nvSpPr>
        <p:spPr/>
        <p:txBody>
          <a:bodyPr/>
          <a:lstStyle/>
          <a:p>
            <a:r>
              <a:rPr lang="en-GB"/>
              <a:t>Association of Directors of Adult Social Services 2026</a:t>
            </a:r>
          </a:p>
        </p:txBody>
      </p:sp>
    </p:spTree>
    <p:extLst>
      <p:ext uri="{BB962C8B-B14F-4D97-AF65-F5344CB8AC3E}">
        <p14:creationId xmlns:p14="http://schemas.microsoft.com/office/powerpoint/2010/main" val="1383528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920146"/>
        </a:solidFill>
        <a:effectLst/>
      </p:bgPr>
    </p:bg>
    <p:spTree>
      <p:nvGrpSpPr>
        <p:cNvPr id="1" name="">
          <a:extLst>
            <a:ext uri="{FF2B5EF4-FFF2-40B4-BE49-F238E27FC236}">
              <a16:creationId xmlns:a16="http://schemas.microsoft.com/office/drawing/2014/main" id="{8C0CF206-FE5E-4403-0E8E-DA620A58FB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897D10-1F02-2FF6-BACB-50DD342A1018}"/>
              </a:ext>
            </a:extLst>
          </p:cNvPr>
          <p:cNvSpPr>
            <a:spLocks noGrp="1"/>
          </p:cNvSpPr>
          <p:nvPr>
            <p:ph type="title"/>
          </p:nvPr>
        </p:nvSpPr>
        <p:spPr/>
        <p:txBody>
          <a:bodyPr/>
          <a:lstStyle/>
          <a:p>
            <a:r>
              <a:rPr lang="en-GB" b="1">
                <a:solidFill>
                  <a:schemeClr val="bg1"/>
                </a:solidFill>
              </a:rPr>
              <a:t>Prevention and Early Intervention</a:t>
            </a:r>
          </a:p>
        </p:txBody>
      </p:sp>
      <p:sp>
        <p:nvSpPr>
          <p:cNvPr id="4" name="Footer Placeholder 3">
            <a:extLst>
              <a:ext uri="{FF2B5EF4-FFF2-40B4-BE49-F238E27FC236}">
                <a16:creationId xmlns:a16="http://schemas.microsoft.com/office/drawing/2014/main" id="{5EE9B199-88EA-0223-8A9F-9B5295CBE8B4}"/>
              </a:ext>
            </a:extLst>
          </p:cNvPr>
          <p:cNvSpPr>
            <a:spLocks noGrp="1"/>
          </p:cNvSpPr>
          <p:nvPr>
            <p:ph type="ftr" sz="quarter" idx="11"/>
          </p:nvPr>
        </p:nvSpPr>
        <p:spPr/>
        <p:txBody>
          <a:bodyPr/>
          <a:lstStyle/>
          <a:p>
            <a:r>
              <a:rPr lang="en-GB">
                <a:solidFill>
                  <a:schemeClr val="bg1"/>
                </a:solidFill>
              </a:rPr>
              <a:t>Association of Directors of Adult Social Services 2026</a:t>
            </a:r>
          </a:p>
        </p:txBody>
      </p:sp>
    </p:spTree>
    <p:extLst>
      <p:ext uri="{BB962C8B-B14F-4D97-AF65-F5344CB8AC3E}">
        <p14:creationId xmlns:p14="http://schemas.microsoft.com/office/powerpoint/2010/main" val="3015215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7850-9854-7CB9-171D-C4525E2A63B2}"/>
              </a:ext>
            </a:extLst>
          </p:cNvPr>
          <p:cNvSpPr>
            <a:spLocks noGrp="1"/>
          </p:cNvSpPr>
          <p:nvPr>
            <p:ph type="title"/>
          </p:nvPr>
        </p:nvSpPr>
        <p:spPr>
          <a:xfrm>
            <a:off x="0" y="0"/>
            <a:ext cx="10515600" cy="1325563"/>
          </a:xfrm>
        </p:spPr>
        <p:txBody>
          <a:bodyPr>
            <a:normAutofit fontScale="90000"/>
          </a:bodyPr>
          <a:lstStyle/>
          <a:p>
            <a:r>
              <a:rPr lang="en-GB" b="1"/>
              <a:t>Prevention remains a priority, but other pressures are limiting investment</a:t>
            </a:r>
          </a:p>
        </p:txBody>
      </p:sp>
      <p:sp>
        <p:nvSpPr>
          <p:cNvPr id="4" name="Footer Placeholder 3">
            <a:extLst>
              <a:ext uri="{FF2B5EF4-FFF2-40B4-BE49-F238E27FC236}">
                <a16:creationId xmlns:a16="http://schemas.microsoft.com/office/drawing/2014/main" id="{3E4AF615-A507-D548-C73A-91C9105BA306}"/>
              </a:ext>
            </a:extLst>
          </p:cNvPr>
          <p:cNvSpPr>
            <a:spLocks noGrp="1"/>
          </p:cNvSpPr>
          <p:nvPr>
            <p:ph type="ftr" sz="quarter" idx="11"/>
          </p:nvPr>
        </p:nvSpPr>
        <p:spPr/>
        <p:txBody>
          <a:bodyPr/>
          <a:lstStyle/>
          <a:p>
            <a:r>
              <a:rPr lang="en-GB"/>
              <a:t>Association of Directors of Adult Social Services 2026</a:t>
            </a:r>
          </a:p>
        </p:txBody>
      </p:sp>
      <p:graphicFrame>
        <p:nvGraphicFramePr>
          <p:cNvPr id="5" name="Table 4">
            <a:extLst>
              <a:ext uri="{FF2B5EF4-FFF2-40B4-BE49-F238E27FC236}">
                <a16:creationId xmlns:a16="http://schemas.microsoft.com/office/drawing/2014/main" id="{24E2F942-0952-49E9-AB63-700A16FFAC09}"/>
              </a:ext>
            </a:extLst>
          </p:cNvPr>
          <p:cNvGraphicFramePr>
            <a:graphicFrameLocks noGrp="1"/>
          </p:cNvGraphicFramePr>
          <p:nvPr>
            <p:extLst>
              <p:ext uri="{D42A27DB-BD31-4B8C-83A1-F6EECF244321}">
                <p14:modId xmlns:p14="http://schemas.microsoft.com/office/powerpoint/2010/main" val="2537480634"/>
              </p:ext>
            </p:extLst>
          </p:nvPr>
        </p:nvGraphicFramePr>
        <p:xfrm>
          <a:off x="191169" y="1613614"/>
          <a:ext cx="11522225" cy="1373758"/>
        </p:xfrm>
        <a:graphic>
          <a:graphicData uri="http://schemas.openxmlformats.org/drawingml/2006/table">
            <a:tbl>
              <a:tblPr>
                <a:tableStyleId>{5C22544A-7EE6-4342-B048-85BDC9FD1C3A}</a:tableStyleId>
              </a:tblPr>
              <a:tblGrid>
                <a:gridCol w="3862881">
                  <a:extLst>
                    <a:ext uri="{9D8B030D-6E8A-4147-A177-3AD203B41FA5}">
                      <a16:colId xmlns:a16="http://schemas.microsoft.com/office/drawing/2014/main" val="1908301918"/>
                    </a:ext>
                  </a:extLst>
                </a:gridCol>
                <a:gridCol w="745066">
                  <a:extLst>
                    <a:ext uri="{9D8B030D-6E8A-4147-A177-3AD203B41FA5}">
                      <a16:colId xmlns:a16="http://schemas.microsoft.com/office/drawing/2014/main" val="3939492264"/>
                    </a:ext>
                  </a:extLst>
                </a:gridCol>
                <a:gridCol w="795867">
                  <a:extLst>
                    <a:ext uri="{9D8B030D-6E8A-4147-A177-3AD203B41FA5}">
                      <a16:colId xmlns:a16="http://schemas.microsoft.com/office/drawing/2014/main" val="236517682"/>
                    </a:ext>
                  </a:extLst>
                </a:gridCol>
                <a:gridCol w="855133">
                  <a:extLst>
                    <a:ext uri="{9D8B030D-6E8A-4147-A177-3AD203B41FA5}">
                      <a16:colId xmlns:a16="http://schemas.microsoft.com/office/drawing/2014/main" val="1244084126"/>
                    </a:ext>
                  </a:extLst>
                </a:gridCol>
                <a:gridCol w="719667">
                  <a:extLst>
                    <a:ext uri="{9D8B030D-6E8A-4147-A177-3AD203B41FA5}">
                      <a16:colId xmlns:a16="http://schemas.microsoft.com/office/drawing/2014/main" val="2009610287"/>
                    </a:ext>
                  </a:extLst>
                </a:gridCol>
                <a:gridCol w="770467">
                  <a:extLst>
                    <a:ext uri="{9D8B030D-6E8A-4147-A177-3AD203B41FA5}">
                      <a16:colId xmlns:a16="http://schemas.microsoft.com/office/drawing/2014/main" val="3243312271"/>
                    </a:ext>
                  </a:extLst>
                </a:gridCol>
                <a:gridCol w="787400">
                  <a:extLst>
                    <a:ext uri="{9D8B030D-6E8A-4147-A177-3AD203B41FA5}">
                      <a16:colId xmlns:a16="http://schemas.microsoft.com/office/drawing/2014/main" val="3542639601"/>
                    </a:ext>
                  </a:extLst>
                </a:gridCol>
                <a:gridCol w="770466">
                  <a:extLst>
                    <a:ext uri="{9D8B030D-6E8A-4147-A177-3AD203B41FA5}">
                      <a16:colId xmlns:a16="http://schemas.microsoft.com/office/drawing/2014/main" val="1102529751"/>
                    </a:ext>
                  </a:extLst>
                </a:gridCol>
                <a:gridCol w="736600">
                  <a:extLst>
                    <a:ext uri="{9D8B030D-6E8A-4147-A177-3AD203B41FA5}">
                      <a16:colId xmlns:a16="http://schemas.microsoft.com/office/drawing/2014/main" val="2162403486"/>
                    </a:ext>
                  </a:extLst>
                </a:gridCol>
                <a:gridCol w="753534">
                  <a:extLst>
                    <a:ext uri="{9D8B030D-6E8A-4147-A177-3AD203B41FA5}">
                      <a16:colId xmlns:a16="http://schemas.microsoft.com/office/drawing/2014/main" val="3254259194"/>
                    </a:ext>
                  </a:extLst>
                </a:gridCol>
                <a:gridCol w="725144">
                  <a:extLst>
                    <a:ext uri="{9D8B030D-6E8A-4147-A177-3AD203B41FA5}">
                      <a16:colId xmlns:a16="http://schemas.microsoft.com/office/drawing/2014/main" val="2488214631"/>
                    </a:ext>
                  </a:extLst>
                </a:gridCol>
              </a:tblGrid>
              <a:tr h="549503">
                <a:tc>
                  <a:txBody>
                    <a:bodyPr/>
                    <a:lstStyle/>
                    <a:p>
                      <a:pPr algn="ctr" fontAlgn="ctr">
                        <a:buNone/>
                      </a:pP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2017/18</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2018/19</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2019/20</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2020/21</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2021/22</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2022/23</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2023/24</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2024/25</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2025/26</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b">
                        <a:buNone/>
                      </a:pPr>
                      <a:r>
                        <a:rPr lang="en-GB" sz="1200" u="none" strike="noStrike">
                          <a:solidFill>
                            <a:schemeClr val="bg1"/>
                          </a:solidFill>
                          <a:effectLst/>
                          <a:latin typeface="DM Sans" pitchFamily="2" charset="0"/>
                        </a:rPr>
                        <a:t>2026/27</a:t>
                      </a:r>
                      <a:endParaRPr lang="en-GB" sz="12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extLst>
                  <a:ext uri="{0D108BD9-81ED-4DB2-BD59-A6C34878D82A}">
                    <a16:rowId xmlns:a16="http://schemas.microsoft.com/office/drawing/2014/main" val="187653515"/>
                  </a:ext>
                </a:extLst>
              </a:tr>
              <a:tr h="549503">
                <a:tc>
                  <a:txBody>
                    <a:bodyPr/>
                    <a:lstStyle/>
                    <a:p>
                      <a:pPr marL="93663" indent="0" algn="l" fontAlgn="b">
                        <a:buNone/>
                      </a:pPr>
                      <a:r>
                        <a:rPr lang="en-GB" sz="1200" u="none" strike="noStrike">
                          <a:effectLst/>
                          <a:latin typeface="DM Sans" pitchFamily="2" charset="0"/>
                        </a:rPr>
                        <a:t>Spend on prevention (£</a:t>
                      </a:r>
                      <a:r>
                        <a:rPr lang="en-GB" sz="1200" u="none" strike="noStrike" err="1">
                          <a:effectLst/>
                          <a:latin typeface="DM Sans" pitchFamily="2" charset="0"/>
                        </a:rPr>
                        <a:t>mn</a:t>
                      </a:r>
                      <a:r>
                        <a:rPr lang="en-GB" sz="1200" u="none" strike="noStrike">
                          <a:effectLst/>
                          <a:latin typeface="DM Sans" pitchFamily="2" charset="0"/>
                        </a:rPr>
                        <a:t>)</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£1,201mn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£1,187mn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£1,251mn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£1,163mn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£1,204mn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£1,352mn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£1,549mn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£1,428mn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£1,201mn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£1,287mn</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25924101"/>
                  </a:ext>
                </a:extLst>
              </a:tr>
              <a:tr h="274752">
                <a:tc>
                  <a:txBody>
                    <a:bodyPr/>
                    <a:lstStyle/>
                    <a:p>
                      <a:pPr marL="93663" indent="0" algn="l" fontAlgn="b">
                        <a:buNone/>
                      </a:pPr>
                      <a:r>
                        <a:rPr lang="en-GB" sz="1200" u="none" strike="noStrike">
                          <a:effectLst/>
                          <a:latin typeface="DM Sans" pitchFamily="2" charset="0"/>
                        </a:rPr>
                        <a:t>% spend on prevention (of ASC net budget)</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8.3%</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8.0%</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8.4%</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7.4%</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7.5%</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7.9%</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8.2%</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7.0%</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5.4%</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buNone/>
                      </a:pPr>
                      <a:r>
                        <a:rPr lang="en-GB" sz="1200" u="none" strike="noStrike">
                          <a:effectLst/>
                          <a:latin typeface="DM Sans" pitchFamily="2" charset="0"/>
                        </a:rPr>
                        <a:t>5.0%</a:t>
                      </a:r>
                      <a:endParaRPr lang="en-GB" sz="1200" b="0" i="0" u="none" strike="noStrike">
                        <a:solidFill>
                          <a:srgbClr val="00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88528387"/>
                  </a:ext>
                </a:extLst>
              </a:tr>
            </a:tbl>
          </a:graphicData>
        </a:graphic>
      </p:graphicFrame>
      <p:sp>
        <p:nvSpPr>
          <p:cNvPr id="7" name="TextBox 6">
            <a:extLst>
              <a:ext uri="{FF2B5EF4-FFF2-40B4-BE49-F238E27FC236}">
                <a16:creationId xmlns:a16="http://schemas.microsoft.com/office/drawing/2014/main" id="{D9C73753-8D00-9762-9F08-BF9E5543A29D}"/>
              </a:ext>
            </a:extLst>
          </p:cNvPr>
          <p:cNvSpPr txBox="1"/>
          <p:nvPr/>
        </p:nvSpPr>
        <p:spPr>
          <a:xfrm>
            <a:off x="407987" y="3275423"/>
            <a:ext cx="11522225" cy="2677656"/>
          </a:xfrm>
          <a:prstGeom prst="rect">
            <a:avLst/>
          </a:prstGeom>
          <a:noFill/>
        </p:spPr>
        <p:txBody>
          <a:bodyPr wrap="square">
            <a:spAutoFit/>
          </a:bodyPr>
          <a:lstStyle/>
          <a:p>
            <a:pPr marL="285750" indent="-285750">
              <a:buFont typeface="Arial" panose="020B0604020202020204" pitchFamily="34" charset="0"/>
              <a:buChar char="•"/>
            </a:pPr>
            <a:r>
              <a:rPr lang="en-GB" sz="2400" b="1">
                <a:solidFill>
                  <a:srgbClr val="920146"/>
                </a:solidFill>
                <a:latin typeface="DM Sans" pitchFamily="2" charset="0"/>
              </a:rPr>
              <a:t>5% </a:t>
            </a:r>
            <a:r>
              <a:rPr lang="en-GB" sz="2400">
                <a:latin typeface="DM Sans" pitchFamily="2" charset="0"/>
              </a:rPr>
              <a:t>is the proportion of adult social care net budgets spent on wider prevention services that can be accessed by people whose needs do not meet the National Eligibility threshold.</a:t>
            </a:r>
          </a:p>
          <a:p>
            <a:pPr marL="285750" indent="-285750">
              <a:buFont typeface="Arial" panose="020B0604020202020204" pitchFamily="34" charset="0"/>
              <a:buChar char="•"/>
            </a:pPr>
            <a:endParaRPr lang="en-GB" sz="2400">
              <a:latin typeface="DM Sans" pitchFamily="2" charset="0"/>
            </a:endParaRPr>
          </a:p>
          <a:p>
            <a:pPr marL="285750" indent="-285750">
              <a:buFont typeface="Arial" panose="020B0604020202020204" pitchFamily="34" charset="0"/>
              <a:buChar char="•"/>
            </a:pPr>
            <a:r>
              <a:rPr lang="en-GB" sz="2400" b="1">
                <a:solidFill>
                  <a:srgbClr val="920146"/>
                </a:solidFill>
                <a:latin typeface="DM Sans" pitchFamily="2" charset="0"/>
              </a:rPr>
              <a:t>69% </a:t>
            </a:r>
            <a:r>
              <a:rPr lang="en-GB" sz="2400">
                <a:latin typeface="DM Sans" pitchFamily="2" charset="0"/>
              </a:rPr>
              <a:t>of councils are increasing investment in digital and technology for adult social care in 2026/27, followed by 49% for equipment/aids/adaptations &amp; 44% for housing/accommodation-based models of support.</a:t>
            </a:r>
          </a:p>
        </p:txBody>
      </p:sp>
    </p:spTree>
    <p:extLst>
      <p:ext uri="{BB962C8B-B14F-4D97-AF65-F5344CB8AC3E}">
        <p14:creationId xmlns:p14="http://schemas.microsoft.com/office/powerpoint/2010/main" val="1773320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920146"/>
        </a:solidFill>
        <a:effectLst/>
      </p:bgPr>
    </p:bg>
    <p:spTree>
      <p:nvGrpSpPr>
        <p:cNvPr id="1" name="">
          <a:extLst>
            <a:ext uri="{FF2B5EF4-FFF2-40B4-BE49-F238E27FC236}">
              <a16:creationId xmlns:a16="http://schemas.microsoft.com/office/drawing/2014/main" id="{6B64478B-D2BE-4A57-25DB-233ADF5366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D5723C-0200-82A8-9D0B-6D772F732298}"/>
              </a:ext>
            </a:extLst>
          </p:cNvPr>
          <p:cNvSpPr>
            <a:spLocks noGrp="1"/>
          </p:cNvSpPr>
          <p:nvPr>
            <p:ph type="title"/>
          </p:nvPr>
        </p:nvSpPr>
        <p:spPr/>
        <p:txBody>
          <a:bodyPr/>
          <a:lstStyle/>
          <a:p>
            <a:r>
              <a:rPr lang="en-GB" b="1">
                <a:solidFill>
                  <a:schemeClr val="bg1"/>
                </a:solidFill>
              </a:rPr>
              <a:t>Care and health interface</a:t>
            </a:r>
          </a:p>
        </p:txBody>
      </p:sp>
      <p:sp>
        <p:nvSpPr>
          <p:cNvPr id="4" name="Footer Placeholder 3">
            <a:extLst>
              <a:ext uri="{FF2B5EF4-FFF2-40B4-BE49-F238E27FC236}">
                <a16:creationId xmlns:a16="http://schemas.microsoft.com/office/drawing/2014/main" id="{5CF0FAF6-DFBA-727C-C4E2-629F0F827A7F}"/>
              </a:ext>
            </a:extLst>
          </p:cNvPr>
          <p:cNvSpPr>
            <a:spLocks noGrp="1"/>
          </p:cNvSpPr>
          <p:nvPr>
            <p:ph type="ftr" sz="quarter" idx="11"/>
          </p:nvPr>
        </p:nvSpPr>
        <p:spPr/>
        <p:txBody>
          <a:bodyPr/>
          <a:lstStyle/>
          <a:p>
            <a:r>
              <a:rPr lang="en-GB">
                <a:solidFill>
                  <a:schemeClr val="bg1"/>
                </a:solidFill>
              </a:rPr>
              <a:t>Association of Directors of Adult Social Services 2026</a:t>
            </a:r>
          </a:p>
        </p:txBody>
      </p:sp>
    </p:spTree>
    <p:extLst>
      <p:ext uri="{BB962C8B-B14F-4D97-AF65-F5344CB8AC3E}">
        <p14:creationId xmlns:p14="http://schemas.microsoft.com/office/powerpoint/2010/main" val="2634579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8FEC9DE-B6EE-4F78-958D-78B50DC93B21}"/>
              </a:ext>
            </a:extLst>
          </p:cNvPr>
          <p:cNvSpPr>
            <a:spLocks noGrp="1" noChangeArrowheads="1"/>
          </p:cNvSpPr>
          <p:nvPr>
            <p:ph type="title"/>
          </p:nvPr>
        </p:nvSpPr>
        <p:spPr>
          <a:xfrm>
            <a:off x="0" y="0"/>
            <a:ext cx="3168352" cy="6858000"/>
          </a:xfrm>
          <a:solidFill>
            <a:srgbClr val="940042"/>
          </a:solidFill>
        </p:spPr>
        <p:txBody>
          <a:bodyPr>
            <a:normAutofit/>
          </a:bodyPr>
          <a:lstStyle/>
          <a:p>
            <a:r>
              <a:rPr lang="en-GB" sz="4400" b="1">
                <a:solidFill>
                  <a:schemeClr val="bg1"/>
                </a:solidFill>
                <a:effectLst/>
                <a:latin typeface="DM Sans" pitchFamily="2" charset="0"/>
                <a:ea typeface="Calibri" panose="020F0502020204030204" pitchFamily="34" charset="0"/>
                <a:cs typeface="Arial" panose="020B0604020202020204" pitchFamily="34" charset="0"/>
              </a:rPr>
              <a:t>Funding &amp; service pressures in the NHS are having a knock-on effect in adult social care</a:t>
            </a:r>
            <a:endParaRPr lang="en-GB" sz="4400">
              <a:solidFill>
                <a:schemeClr val="bg1"/>
              </a:solidFill>
              <a:effectLst/>
              <a:latin typeface="DM Sans" pitchFamily="2" charset="0"/>
              <a:ea typeface="Calibri" panose="020F0502020204030204" pitchFamily="34" charset="0"/>
              <a:cs typeface="Arial" panose="020B0604020202020204" pitchFamily="34" charset="0"/>
            </a:endParaRPr>
          </a:p>
        </p:txBody>
      </p:sp>
      <p:sp>
        <p:nvSpPr>
          <p:cNvPr id="4099" name="Rectangle 3">
            <a:extLst>
              <a:ext uri="{FF2B5EF4-FFF2-40B4-BE49-F238E27FC236}">
                <a16:creationId xmlns:a16="http://schemas.microsoft.com/office/drawing/2014/main" id="{F78F2ECF-0EA2-47DE-81C2-5A7E3F7B12F6}"/>
              </a:ext>
            </a:extLst>
          </p:cNvPr>
          <p:cNvSpPr>
            <a:spLocks noGrp="1" noChangeArrowheads="1"/>
          </p:cNvSpPr>
          <p:nvPr>
            <p:ph idx="1"/>
          </p:nvPr>
        </p:nvSpPr>
        <p:spPr>
          <a:xfrm>
            <a:off x="3168352" y="1199430"/>
            <a:ext cx="8904312" cy="4680520"/>
          </a:xfrm>
        </p:spPr>
        <p:txBody>
          <a:bodyPr>
            <a:normAutofit fontScale="92500" lnSpcReduction="10000"/>
          </a:bodyPr>
          <a:lstStyle/>
          <a:p>
            <a:pPr marL="177800" indent="0">
              <a:buNone/>
              <a:defRPr/>
            </a:pPr>
            <a:r>
              <a:rPr lang="en-GB" sz="3000" b="1">
                <a:solidFill>
                  <a:srgbClr val="990033"/>
                </a:solidFill>
                <a:effectLst/>
                <a:latin typeface="DM Sans" pitchFamily="2" charset="0"/>
                <a:ea typeface="Calibri" panose="020F0502020204030204" pitchFamily="34" charset="0"/>
                <a:cs typeface="Arial" panose="020B0604020202020204" pitchFamily="34" charset="0"/>
              </a:rPr>
              <a:t>97% </a:t>
            </a:r>
            <a:r>
              <a:rPr lang="en-GB" sz="3000">
                <a:effectLst/>
                <a:latin typeface="DM Sans" pitchFamily="2" charset="0"/>
                <a:ea typeface="Calibri" panose="020F0502020204030204" pitchFamily="34" charset="0"/>
                <a:cs typeface="Arial" panose="020B0604020202020204" pitchFamily="34" charset="0"/>
              </a:rPr>
              <a:t>of Directors said increased NHS pressures will increase pressures for </a:t>
            </a:r>
            <a:r>
              <a:rPr lang="en-GB" sz="3000">
                <a:latin typeface="DM Sans" pitchFamily="2" charset="0"/>
                <a:ea typeface="Calibri" panose="020F0502020204030204" pitchFamily="34" charset="0"/>
                <a:cs typeface="Arial" panose="020B0604020202020204" pitchFamily="34" charset="0"/>
              </a:rPr>
              <a:t>ASC</a:t>
            </a:r>
            <a:r>
              <a:rPr lang="en-GB" sz="3000">
                <a:effectLst/>
                <a:latin typeface="DM Sans" pitchFamily="2" charset="0"/>
                <a:ea typeface="Calibri" panose="020F0502020204030204" pitchFamily="34" charset="0"/>
                <a:cs typeface="Arial" panose="020B0604020202020204" pitchFamily="34" charset="0"/>
              </a:rPr>
              <a:t> in 2026/27 . </a:t>
            </a:r>
          </a:p>
          <a:p>
            <a:pPr marL="177800" indent="0">
              <a:buNone/>
              <a:defRPr/>
            </a:pPr>
            <a:endParaRPr lang="en-GB" sz="1500">
              <a:effectLst/>
              <a:latin typeface="Calibri" panose="020F0502020204030204" pitchFamily="34" charset="0"/>
              <a:ea typeface="Calibri" panose="020F0502020204030204" pitchFamily="34" charset="0"/>
              <a:cs typeface="Arial" panose="020B0604020202020204" pitchFamily="34" charset="0"/>
            </a:endParaRPr>
          </a:p>
          <a:p>
            <a:pPr marL="177800" indent="0">
              <a:buNone/>
              <a:defRPr/>
            </a:pPr>
            <a:r>
              <a:rPr lang="en-GB" sz="3000" b="1">
                <a:solidFill>
                  <a:srgbClr val="990033"/>
                </a:solidFill>
                <a:latin typeface="DM Sans" pitchFamily="2" charset="0"/>
                <a:cs typeface="Arial" panose="020B0604020202020204" pitchFamily="34" charset="0"/>
              </a:rPr>
              <a:t>86% </a:t>
            </a:r>
            <a:r>
              <a:rPr lang="en-GB" sz="3000">
                <a:latin typeface="DM Sans" pitchFamily="2" charset="0"/>
                <a:cs typeface="Arial" panose="020B0604020202020204" pitchFamily="34" charset="0"/>
              </a:rPr>
              <a:t>of Directors said increased NHS pressures will lead to ASC taking more responsibility for services which previously the NHS would have arranged or delivered, down from 94% last year.</a:t>
            </a:r>
          </a:p>
          <a:p>
            <a:pPr marL="177800" indent="0">
              <a:buNone/>
              <a:defRPr/>
            </a:pPr>
            <a:endParaRPr lang="en-GB" sz="1500">
              <a:effectLst/>
              <a:latin typeface="Calibri" panose="020F0502020204030204" pitchFamily="34" charset="0"/>
              <a:ea typeface="Calibri" panose="020F0502020204030204" pitchFamily="34" charset="0"/>
              <a:cs typeface="Arial" panose="020B0604020202020204" pitchFamily="34" charset="0"/>
            </a:endParaRPr>
          </a:p>
          <a:p>
            <a:pPr marL="177800" indent="0">
              <a:buNone/>
              <a:defRPr/>
            </a:pPr>
            <a:r>
              <a:rPr lang="en-GB" sz="3000" b="1">
                <a:solidFill>
                  <a:srgbClr val="990033"/>
                </a:solidFill>
                <a:latin typeface="DM Sans" pitchFamily="2" charset="0"/>
                <a:cs typeface="Arial" panose="020B0604020202020204" pitchFamily="34" charset="0"/>
              </a:rPr>
              <a:t>72% </a:t>
            </a:r>
            <a:r>
              <a:rPr lang="en-GB" sz="3000">
                <a:latin typeface="DM Sans" pitchFamily="2" charset="0"/>
                <a:cs typeface="Arial" panose="020B0604020202020204" pitchFamily="34" charset="0"/>
              </a:rPr>
              <a:t>of Directors said increased NHS pressures will lead to ASC staff increasingly undertaking tasks on an unfunded basis that were previously delivered by NHS staff. </a:t>
            </a:r>
          </a:p>
        </p:txBody>
      </p:sp>
    </p:spTree>
    <p:extLst>
      <p:ext uri="{BB962C8B-B14F-4D97-AF65-F5344CB8AC3E}">
        <p14:creationId xmlns:p14="http://schemas.microsoft.com/office/powerpoint/2010/main" val="1750214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80D5D4F-FE69-9D5B-ADF8-D889480AAD73}"/>
              </a:ext>
            </a:extLst>
          </p:cNvPr>
          <p:cNvSpPr>
            <a:spLocks noGrp="1"/>
          </p:cNvSpPr>
          <p:nvPr>
            <p:ph type="title"/>
          </p:nvPr>
        </p:nvSpPr>
        <p:spPr>
          <a:xfrm>
            <a:off x="0" y="0"/>
            <a:ext cx="10515600" cy="1325563"/>
          </a:xfrm>
        </p:spPr>
        <p:txBody>
          <a:bodyPr/>
          <a:lstStyle/>
          <a:p>
            <a:r>
              <a:rPr lang="en-GB" b="1"/>
              <a:t>Continuing Healthcare</a:t>
            </a:r>
          </a:p>
        </p:txBody>
      </p:sp>
      <p:sp>
        <p:nvSpPr>
          <p:cNvPr id="6" name="Content Placeholder 5">
            <a:extLst>
              <a:ext uri="{FF2B5EF4-FFF2-40B4-BE49-F238E27FC236}">
                <a16:creationId xmlns:a16="http://schemas.microsoft.com/office/drawing/2014/main" id="{A8BE9C62-9951-3C70-1BAF-18B776229E1F}"/>
              </a:ext>
            </a:extLst>
          </p:cNvPr>
          <p:cNvSpPr>
            <a:spLocks noGrp="1"/>
          </p:cNvSpPr>
          <p:nvPr>
            <p:ph idx="1"/>
          </p:nvPr>
        </p:nvSpPr>
        <p:spPr>
          <a:xfrm>
            <a:off x="52191" y="1325563"/>
            <a:ext cx="12087617" cy="4351338"/>
          </a:xfrm>
        </p:spPr>
        <p:txBody>
          <a:bodyPr/>
          <a:lstStyle/>
          <a:p>
            <a:r>
              <a:rPr lang="en-GB" sz="2400" b="1">
                <a:solidFill>
                  <a:srgbClr val="990033"/>
                </a:solidFill>
              </a:rPr>
              <a:t>77% </a:t>
            </a:r>
            <a:r>
              <a:rPr lang="en-GB" sz="2400"/>
              <a:t>of</a:t>
            </a:r>
            <a:r>
              <a:rPr lang="en-GB" sz="2400" b="1">
                <a:solidFill>
                  <a:srgbClr val="990033"/>
                </a:solidFill>
              </a:rPr>
              <a:t> </a:t>
            </a:r>
            <a:r>
              <a:rPr lang="en-GB" sz="2400">
                <a:ea typeface="Calibri" panose="020F0502020204030204" pitchFamily="34" charset="0"/>
                <a:cs typeface="Arial" panose="020B0604020202020204" pitchFamily="34" charset="0"/>
              </a:rPr>
              <a:t>Directors saw an increase in overspend due to tightening CHC eligibility.</a:t>
            </a:r>
          </a:p>
          <a:p>
            <a:endParaRPr lang="en-GB" sz="2400">
              <a:ea typeface="Calibri" panose="020F0502020204030204" pitchFamily="34" charset="0"/>
              <a:cs typeface="Arial" panose="020B0604020202020204" pitchFamily="34" charset="0"/>
            </a:endParaRPr>
          </a:p>
          <a:p>
            <a:r>
              <a:rPr lang="en-GB" sz="2400" b="1">
                <a:solidFill>
                  <a:srgbClr val="990033"/>
                </a:solidFill>
              </a:rPr>
              <a:t>54% </a:t>
            </a:r>
            <a:r>
              <a:rPr lang="en-GB" sz="2400">
                <a:ea typeface="Calibri" panose="020F0502020204030204" pitchFamily="34" charset="0"/>
                <a:cs typeface="Arial" panose="020B0604020202020204" pitchFamily="34" charset="0"/>
              </a:rPr>
              <a:t>of Directors said fewer new people were qualifying for CHC, up from 49% in our 2025 survey report.</a:t>
            </a:r>
          </a:p>
          <a:p>
            <a:endParaRPr lang="en-GB" sz="2400" b="1">
              <a:solidFill>
                <a:srgbClr val="990033"/>
              </a:solidFill>
              <a:ea typeface="Calibri" panose="020F0502020204030204" pitchFamily="34" charset="0"/>
              <a:cs typeface="Arial" panose="020B0604020202020204" pitchFamily="34" charset="0"/>
            </a:endParaRPr>
          </a:p>
          <a:p>
            <a:r>
              <a:rPr lang="en-GB" sz="2400" b="1">
                <a:solidFill>
                  <a:srgbClr val="990033"/>
                </a:solidFill>
                <a:ea typeface="Calibri" panose="020F0502020204030204" pitchFamily="34" charset="0"/>
                <a:cs typeface="Arial" panose="020B0604020202020204" pitchFamily="34" charset="0"/>
              </a:rPr>
              <a:t>75% </a:t>
            </a:r>
            <a:r>
              <a:rPr lang="en-GB" sz="2400">
                <a:ea typeface="Calibri" panose="020F0502020204030204" pitchFamily="34" charset="0"/>
                <a:cs typeface="Arial" panose="020B0604020202020204" pitchFamily="34" charset="0"/>
              </a:rPr>
              <a:t>of Directors reported an increase in the needs in their area from the number of people no longer eligible for CHC who would have previously been eligible.</a:t>
            </a:r>
          </a:p>
          <a:p>
            <a:endParaRPr lang="en-GB" sz="2400" b="1">
              <a:solidFill>
                <a:srgbClr val="990033"/>
              </a:solidFill>
              <a:cs typeface="Arial" panose="020B0604020202020204" pitchFamily="34" charset="0"/>
            </a:endParaRPr>
          </a:p>
          <a:p>
            <a:r>
              <a:rPr lang="en-GB" sz="2400" b="1">
                <a:solidFill>
                  <a:srgbClr val="990033"/>
                </a:solidFill>
                <a:cs typeface="Arial" panose="020B0604020202020204" pitchFamily="34" charset="0"/>
              </a:rPr>
              <a:t>71% </a:t>
            </a:r>
            <a:r>
              <a:rPr lang="en-GB" sz="2400">
                <a:ea typeface="Calibri" panose="020F0502020204030204" pitchFamily="34" charset="0"/>
                <a:cs typeface="Arial" panose="020B0604020202020204" pitchFamily="34" charset="0"/>
              </a:rPr>
              <a:t>reported an increase in disputes escalated, up from 61% last year</a:t>
            </a:r>
          </a:p>
          <a:p>
            <a:endParaRPr lang="en-GB"/>
          </a:p>
        </p:txBody>
      </p:sp>
      <p:sp>
        <p:nvSpPr>
          <p:cNvPr id="4" name="Footer Placeholder 3">
            <a:extLst>
              <a:ext uri="{FF2B5EF4-FFF2-40B4-BE49-F238E27FC236}">
                <a16:creationId xmlns:a16="http://schemas.microsoft.com/office/drawing/2014/main" id="{1B56199D-1948-F91A-9A60-9AB71F155E0A}"/>
              </a:ext>
            </a:extLst>
          </p:cNvPr>
          <p:cNvSpPr>
            <a:spLocks noGrp="1"/>
          </p:cNvSpPr>
          <p:nvPr>
            <p:ph type="ftr" sz="quarter" idx="11"/>
          </p:nvPr>
        </p:nvSpPr>
        <p:spPr/>
        <p:txBody>
          <a:bodyPr/>
          <a:lstStyle/>
          <a:p>
            <a:r>
              <a:rPr lang="en-GB"/>
              <a:t>Association of Directors of Adult Social Services 2026</a:t>
            </a:r>
          </a:p>
        </p:txBody>
      </p:sp>
    </p:spTree>
    <p:extLst>
      <p:ext uri="{BB962C8B-B14F-4D97-AF65-F5344CB8AC3E}">
        <p14:creationId xmlns:p14="http://schemas.microsoft.com/office/powerpoint/2010/main" val="1655443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8FEC9DE-B6EE-4F78-958D-78B50DC93B21}"/>
              </a:ext>
            </a:extLst>
          </p:cNvPr>
          <p:cNvSpPr>
            <a:spLocks noGrp="1" noChangeArrowheads="1"/>
          </p:cNvSpPr>
          <p:nvPr>
            <p:ph type="title"/>
          </p:nvPr>
        </p:nvSpPr>
        <p:spPr>
          <a:xfrm>
            <a:off x="33363" y="213256"/>
            <a:ext cx="9755544" cy="935038"/>
          </a:xfrm>
        </p:spPr>
        <p:txBody>
          <a:bodyPr>
            <a:noAutofit/>
          </a:bodyPr>
          <a:lstStyle/>
          <a:p>
            <a:pPr eaLnBrk="1" hangingPunct="1"/>
            <a:r>
              <a:rPr lang="en-US" altLang="en-US" b="1">
                <a:latin typeface="DM Sans" pitchFamily="2" charset="0"/>
                <a:cs typeface="Arial" panose="020B0604020202020204" pitchFamily="34" charset="0"/>
              </a:rPr>
              <a:t>NEW: Changes in ICB spend on services from 2025/26 to 2026/27</a:t>
            </a:r>
          </a:p>
        </p:txBody>
      </p:sp>
      <p:graphicFrame>
        <p:nvGraphicFramePr>
          <p:cNvPr id="7" name="Table 6">
            <a:extLst>
              <a:ext uri="{FF2B5EF4-FFF2-40B4-BE49-F238E27FC236}">
                <a16:creationId xmlns:a16="http://schemas.microsoft.com/office/drawing/2014/main" id="{6DD48268-C3E0-85CE-D379-1C03548E9483}"/>
              </a:ext>
            </a:extLst>
          </p:cNvPr>
          <p:cNvGraphicFramePr>
            <a:graphicFrameLocks noGrp="1"/>
          </p:cNvGraphicFramePr>
          <p:nvPr>
            <p:extLst>
              <p:ext uri="{D42A27DB-BD31-4B8C-83A1-F6EECF244321}">
                <p14:modId xmlns:p14="http://schemas.microsoft.com/office/powerpoint/2010/main" val="712543928"/>
              </p:ext>
            </p:extLst>
          </p:nvPr>
        </p:nvGraphicFramePr>
        <p:xfrm>
          <a:off x="205176" y="1900989"/>
          <a:ext cx="11781648" cy="4310618"/>
        </p:xfrm>
        <a:graphic>
          <a:graphicData uri="http://schemas.openxmlformats.org/drawingml/2006/table">
            <a:tbl>
              <a:tblPr firstRow="1" bandRow="1">
                <a:tableStyleId>{5C22544A-7EE6-4342-B048-85BDC9FD1C3A}</a:tableStyleId>
              </a:tblPr>
              <a:tblGrid>
                <a:gridCol w="2794691">
                  <a:extLst>
                    <a:ext uri="{9D8B030D-6E8A-4147-A177-3AD203B41FA5}">
                      <a16:colId xmlns:a16="http://schemas.microsoft.com/office/drawing/2014/main" val="1461089200"/>
                    </a:ext>
                  </a:extLst>
                </a:gridCol>
                <a:gridCol w="2976058">
                  <a:extLst>
                    <a:ext uri="{9D8B030D-6E8A-4147-A177-3AD203B41FA5}">
                      <a16:colId xmlns:a16="http://schemas.microsoft.com/office/drawing/2014/main" val="3705197746"/>
                    </a:ext>
                  </a:extLst>
                </a:gridCol>
                <a:gridCol w="3194242">
                  <a:extLst>
                    <a:ext uri="{9D8B030D-6E8A-4147-A177-3AD203B41FA5}">
                      <a16:colId xmlns:a16="http://schemas.microsoft.com/office/drawing/2014/main" val="2029074654"/>
                    </a:ext>
                  </a:extLst>
                </a:gridCol>
                <a:gridCol w="2816657">
                  <a:extLst>
                    <a:ext uri="{9D8B030D-6E8A-4147-A177-3AD203B41FA5}">
                      <a16:colId xmlns:a16="http://schemas.microsoft.com/office/drawing/2014/main" val="190018507"/>
                    </a:ext>
                  </a:extLst>
                </a:gridCol>
              </a:tblGrid>
              <a:tr h="592446">
                <a:tc>
                  <a:txBody>
                    <a:bodyPr/>
                    <a:lstStyle/>
                    <a:p>
                      <a:endParaRPr lang="en-GB" sz="1400">
                        <a:latin typeface="DM Sans" pitchFamily="2" charset="0"/>
                      </a:endParaRPr>
                    </a:p>
                  </a:txBody>
                  <a:tcPr anchor="ctr">
                    <a:solidFill>
                      <a:srgbClr val="920146"/>
                    </a:solidFill>
                  </a:tcPr>
                </a:tc>
                <a:tc>
                  <a:txBody>
                    <a:bodyPr/>
                    <a:lstStyle/>
                    <a:p>
                      <a:pPr algn="ctr"/>
                      <a:r>
                        <a:rPr lang="en-GB" sz="1400">
                          <a:latin typeface="DM Sans" pitchFamily="2" charset="0"/>
                        </a:rPr>
                        <a:t>Disinvestment</a:t>
                      </a:r>
                    </a:p>
                  </a:txBody>
                  <a:tcPr anchor="ctr">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Maintaining existing levels of investment</a:t>
                      </a:r>
                    </a:p>
                  </a:txBody>
                  <a:tcPr anchor="ctr">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Investment</a:t>
                      </a:r>
                    </a:p>
                  </a:txBody>
                  <a:tcPr anchor="ctr">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1652449438"/>
                  </a:ext>
                </a:extLst>
              </a:tr>
              <a:tr h="374635">
                <a:tc>
                  <a:txBody>
                    <a:bodyPr/>
                    <a:lstStyle/>
                    <a:p>
                      <a:r>
                        <a:rPr lang="en-GB" sz="1400">
                          <a:solidFill>
                            <a:schemeClr val="bg1"/>
                          </a:solidFill>
                          <a:latin typeface="DM Sans" pitchFamily="2" charset="0"/>
                        </a:rPr>
                        <a:t>CHC</a:t>
                      </a:r>
                    </a:p>
                  </a:txBody>
                  <a:tcPr anchor="ctr">
                    <a:lnR w="12700" cap="flat" cmpd="sng" algn="ctr">
                      <a:solidFill>
                        <a:schemeClr val="tx1"/>
                      </a:solidFill>
                      <a:prstDash val="solid"/>
                      <a:round/>
                      <a:headEnd type="none" w="med" len="med"/>
                      <a:tailEnd type="none" w="med" len="med"/>
                    </a:lnR>
                    <a:solidFill>
                      <a:srgbClr val="920146"/>
                    </a:solidFill>
                  </a:tcPr>
                </a:tc>
                <a:tc>
                  <a:txBody>
                    <a:bodyPr/>
                    <a:lstStyle/>
                    <a:p>
                      <a:pPr algn="ctr"/>
                      <a:r>
                        <a:rPr lang="en-GB" sz="1400">
                          <a:latin typeface="DM Sans" pitchFamily="2" charset="0"/>
                        </a:rPr>
                        <a:t>58%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400">
                          <a:latin typeface="DM Sans" pitchFamily="2" charset="0"/>
                        </a:rPr>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2100532"/>
                  </a:ext>
                </a:extLst>
              </a:tr>
              <a:tr h="431152">
                <a:tc>
                  <a:txBody>
                    <a:bodyPr/>
                    <a:lstStyle/>
                    <a:p>
                      <a:r>
                        <a:rPr lang="en-GB" sz="1400">
                          <a:solidFill>
                            <a:schemeClr val="bg1"/>
                          </a:solidFill>
                          <a:latin typeface="DM Sans" pitchFamily="2" charset="0"/>
                        </a:rPr>
                        <a:t>FNC</a:t>
                      </a:r>
                    </a:p>
                  </a:txBody>
                  <a:tcPr anchor="ctr">
                    <a:lnR w="12700" cap="flat" cmpd="sng" algn="ctr">
                      <a:solidFill>
                        <a:schemeClr val="tx1"/>
                      </a:solidFill>
                      <a:prstDash val="solid"/>
                      <a:round/>
                      <a:headEnd type="none" w="med" len="med"/>
                      <a:tailEnd type="none" w="med" len="med"/>
                    </a:lnR>
                    <a:solidFill>
                      <a:srgbClr val="920146"/>
                    </a:solidFill>
                  </a:tcPr>
                </a:tc>
                <a:tc>
                  <a:txBody>
                    <a:bodyPr/>
                    <a:lstStyle/>
                    <a:p>
                      <a:pPr algn="ctr"/>
                      <a:r>
                        <a:rPr lang="en-GB" sz="1400">
                          <a:latin typeface="DM Sans" pitchFamily="2" charset="0"/>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70%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822759"/>
                  </a:ext>
                </a:extLst>
              </a:tr>
              <a:tr h="445850">
                <a:tc>
                  <a:txBody>
                    <a:bodyPr/>
                    <a:lstStyle/>
                    <a:p>
                      <a:r>
                        <a:rPr lang="en-GB" sz="1400">
                          <a:solidFill>
                            <a:schemeClr val="bg1"/>
                          </a:solidFill>
                          <a:latin typeface="DM Sans" pitchFamily="2" charset="0"/>
                        </a:rPr>
                        <a:t>BCF contributions</a:t>
                      </a:r>
                    </a:p>
                  </a:txBody>
                  <a:tcPr anchor="ctr">
                    <a:lnR w="12700" cap="flat" cmpd="sng" algn="ctr">
                      <a:solidFill>
                        <a:schemeClr val="tx1"/>
                      </a:solidFill>
                      <a:prstDash val="solid"/>
                      <a:round/>
                      <a:headEnd type="none" w="med" len="med"/>
                      <a:tailEnd type="none" w="med" len="med"/>
                    </a:lnR>
                    <a:solidFill>
                      <a:srgbClr val="920146"/>
                    </a:solidFill>
                  </a:tcPr>
                </a:tc>
                <a:tc>
                  <a:txBody>
                    <a:bodyPr/>
                    <a:lstStyle/>
                    <a:p>
                      <a:pPr algn="ctr"/>
                      <a:r>
                        <a:rPr lang="en-GB" sz="1400">
                          <a:latin typeface="DM Sans"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77%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4923197"/>
                  </a:ext>
                </a:extLst>
              </a:tr>
              <a:tr h="348498">
                <a:tc>
                  <a:txBody>
                    <a:bodyPr/>
                    <a:lstStyle/>
                    <a:p>
                      <a:r>
                        <a:rPr lang="en-GB" sz="1400">
                          <a:solidFill>
                            <a:schemeClr val="bg1"/>
                          </a:solidFill>
                          <a:latin typeface="DM Sans" pitchFamily="2" charset="0"/>
                        </a:rPr>
                        <a:t>S117 aftercare</a:t>
                      </a:r>
                    </a:p>
                  </a:txBody>
                  <a:tcPr anchor="ctr">
                    <a:lnR w="12700" cap="flat" cmpd="sng" algn="ctr">
                      <a:solidFill>
                        <a:schemeClr val="tx1"/>
                      </a:solidFill>
                      <a:prstDash val="solid"/>
                      <a:round/>
                      <a:headEnd type="none" w="med" len="med"/>
                      <a:tailEnd type="none" w="med" len="med"/>
                    </a:lnR>
                    <a:solidFill>
                      <a:srgbClr val="920146"/>
                    </a:solidFill>
                  </a:tcPr>
                </a:tc>
                <a:tc>
                  <a:txBody>
                    <a:bodyPr/>
                    <a:lstStyle/>
                    <a:p>
                      <a:pPr algn="ctr"/>
                      <a:r>
                        <a:rPr lang="en-GB" sz="1400">
                          <a:latin typeface="DM Sans" pitchFamily="2" charset="0"/>
                        </a:rPr>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GB" sz="1400">
                          <a:latin typeface="DM Sans" pitchFamily="2" charset="0"/>
                        </a:rPr>
                        <a:t>62%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81866643"/>
                  </a:ext>
                </a:extLst>
              </a:tr>
              <a:tr h="370696">
                <a:tc>
                  <a:txBody>
                    <a:bodyPr/>
                    <a:lstStyle/>
                    <a:p>
                      <a:r>
                        <a:rPr lang="en-GB" sz="1400">
                          <a:solidFill>
                            <a:schemeClr val="bg1"/>
                          </a:solidFill>
                          <a:latin typeface="DM Sans" pitchFamily="2" charset="0"/>
                        </a:rPr>
                        <a:t>S75 arrangements</a:t>
                      </a:r>
                    </a:p>
                  </a:txBody>
                  <a:tcPr anchor="ctr">
                    <a:lnR w="12700" cap="flat" cmpd="sng" algn="ctr">
                      <a:solidFill>
                        <a:schemeClr val="tx1"/>
                      </a:solidFill>
                      <a:prstDash val="solid"/>
                      <a:round/>
                      <a:headEnd type="none" w="med" len="med"/>
                      <a:tailEnd type="none" w="med" len="med"/>
                    </a:lnR>
                    <a:solidFill>
                      <a:srgbClr val="920146"/>
                    </a:solidFill>
                  </a:tcPr>
                </a:tc>
                <a:tc>
                  <a:txBody>
                    <a:bodyPr/>
                    <a:lstStyle/>
                    <a:p>
                      <a:pPr algn="ctr"/>
                      <a:r>
                        <a:rPr lang="en-GB" sz="1400">
                          <a:latin typeface="DM Sans" pitchFamily="2" charset="0"/>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77%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9991813"/>
                  </a:ext>
                </a:extLst>
              </a:tr>
              <a:tr h="448124">
                <a:tc>
                  <a:txBody>
                    <a:bodyPr/>
                    <a:lstStyle/>
                    <a:p>
                      <a:r>
                        <a:rPr lang="en-GB" sz="1400">
                          <a:solidFill>
                            <a:schemeClr val="bg1"/>
                          </a:solidFill>
                          <a:latin typeface="DM Sans" pitchFamily="2" charset="0"/>
                        </a:rPr>
                        <a:t>Safeguarding</a:t>
                      </a:r>
                    </a:p>
                  </a:txBody>
                  <a:tcPr anchor="ctr">
                    <a:lnR w="12700" cap="flat" cmpd="sng" algn="ctr">
                      <a:solidFill>
                        <a:schemeClr val="tx1"/>
                      </a:solidFill>
                      <a:prstDash val="solid"/>
                      <a:round/>
                      <a:headEnd type="none" w="med" len="med"/>
                      <a:tailEnd type="none" w="med" len="med"/>
                    </a:lnR>
                    <a:solidFill>
                      <a:srgbClr val="920146"/>
                    </a:solidFill>
                  </a:tcPr>
                </a:tc>
                <a:tc>
                  <a:txBody>
                    <a:bodyPr/>
                    <a:lstStyle/>
                    <a:p>
                      <a:pPr algn="ctr"/>
                      <a:r>
                        <a:rPr lang="en-GB" sz="1400">
                          <a:latin typeface="DM Sans" pitchFamily="2" charset="0"/>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84%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3909312"/>
                  </a:ext>
                </a:extLst>
              </a:tr>
              <a:tr h="358273">
                <a:tc>
                  <a:txBody>
                    <a:bodyPr/>
                    <a:lstStyle/>
                    <a:p>
                      <a:r>
                        <a:rPr lang="en-GB" sz="1400">
                          <a:solidFill>
                            <a:schemeClr val="bg1"/>
                          </a:solidFill>
                          <a:latin typeface="DM Sans" pitchFamily="2" charset="0"/>
                        </a:rPr>
                        <a:t>Mental health</a:t>
                      </a:r>
                    </a:p>
                  </a:txBody>
                  <a:tcPr anchor="ctr">
                    <a:lnR w="12700" cap="flat" cmpd="sng" algn="ctr">
                      <a:solidFill>
                        <a:schemeClr val="tx1"/>
                      </a:solidFill>
                      <a:prstDash val="solid"/>
                      <a:round/>
                      <a:headEnd type="none" w="med" len="med"/>
                      <a:tailEnd type="none" w="med" len="med"/>
                    </a:lnR>
                    <a:solidFill>
                      <a:srgbClr val="920146"/>
                    </a:solidFill>
                  </a:tcPr>
                </a:tc>
                <a:tc>
                  <a:txBody>
                    <a:bodyPr/>
                    <a:lstStyle/>
                    <a:p>
                      <a:pPr algn="ctr"/>
                      <a:r>
                        <a:rPr lang="en-GB" sz="1400">
                          <a:latin typeface="DM Sans" pitchFamily="2" charset="0"/>
                        </a:rPr>
                        <a:t>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74%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5268361"/>
                  </a:ext>
                </a:extLst>
              </a:tr>
              <a:tr h="348498">
                <a:tc>
                  <a:txBody>
                    <a:bodyPr/>
                    <a:lstStyle/>
                    <a:p>
                      <a:r>
                        <a:rPr lang="en-GB" sz="1400">
                          <a:solidFill>
                            <a:schemeClr val="bg1"/>
                          </a:solidFill>
                          <a:latin typeface="DM Sans" pitchFamily="2" charset="0"/>
                        </a:rPr>
                        <a:t>Delegated healthcare</a:t>
                      </a:r>
                    </a:p>
                  </a:txBody>
                  <a:tcPr anchor="ctr">
                    <a:lnR w="12700" cap="flat" cmpd="sng" algn="ctr">
                      <a:solidFill>
                        <a:schemeClr val="tx1"/>
                      </a:solidFill>
                      <a:prstDash val="solid"/>
                      <a:round/>
                      <a:headEnd type="none" w="med" len="med"/>
                      <a:tailEnd type="none" w="med" len="med"/>
                    </a:lnR>
                    <a:solidFill>
                      <a:srgbClr val="920146"/>
                    </a:solidFill>
                  </a:tcPr>
                </a:tc>
                <a:tc>
                  <a:txBody>
                    <a:bodyPr/>
                    <a:lstStyle/>
                    <a:p>
                      <a:pPr algn="ctr"/>
                      <a:r>
                        <a:rPr lang="en-GB" sz="1400">
                          <a:latin typeface="DM Sans" pitchFamily="2" charset="0"/>
                        </a:rPr>
                        <a:t>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6521054"/>
                  </a:ext>
                </a:extLst>
              </a:tr>
              <a:tr h="592446">
                <a:tc>
                  <a:txBody>
                    <a:bodyPr/>
                    <a:lstStyle/>
                    <a:p>
                      <a:r>
                        <a:rPr lang="en-GB" sz="1400">
                          <a:solidFill>
                            <a:schemeClr val="bg1"/>
                          </a:solidFill>
                          <a:latin typeface="DM Sans" pitchFamily="2" charset="0"/>
                        </a:rPr>
                        <a:t>Services supporting unpaid carers</a:t>
                      </a:r>
                    </a:p>
                  </a:txBody>
                  <a:tcPr anchor="ctr">
                    <a:lnR w="12700" cap="flat" cmpd="sng" algn="ctr">
                      <a:solidFill>
                        <a:schemeClr val="tx1"/>
                      </a:solidFill>
                      <a:prstDash val="solid"/>
                      <a:round/>
                      <a:headEnd type="none" w="med" len="med"/>
                      <a:tailEnd type="none" w="med" len="med"/>
                    </a:lnR>
                    <a:solidFill>
                      <a:srgbClr val="920146"/>
                    </a:solidFill>
                  </a:tcPr>
                </a:tc>
                <a:tc>
                  <a:txBody>
                    <a:bodyPr/>
                    <a:lstStyle/>
                    <a:p>
                      <a:pPr algn="ctr"/>
                      <a:r>
                        <a:rPr lang="en-GB" sz="1400">
                          <a:latin typeface="DM Sans" pitchFamily="2" charset="0"/>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84%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a:latin typeface="DM Sans"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8963122"/>
                  </a:ext>
                </a:extLst>
              </a:tr>
            </a:tbl>
          </a:graphicData>
        </a:graphic>
      </p:graphicFrame>
    </p:spTree>
    <p:extLst>
      <p:ext uri="{BB962C8B-B14F-4D97-AF65-F5344CB8AC3E}">
        <p14:creationId xmlns:p14="http://schemas.microsoft.com/office/powerpoint/2010/main" val="515824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F331A-03C1-F9F3-6B1E-0A6B565A640F}"/>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9A71D351-7B17-0433-D925-3373306A669C}"/>
              </a:ext>
            </a:extLst>
          </p:cNvPr>
          <p:cNvSpPr>
            <a:spLocks noGrp="1" noChangeArrowheads="1"/>
          </p:cNvSpPr>
          <p:nvPr>
            <p:ph type="title"/>
          </p:nvPr>
        </p:nvSpPr>
        <p:spPr>
          <a:xfrm>
            <a:off x="150635" y="547724"/>
            <a:ext cx="10708105" cy="935038"/>
          </a:xfrm>
        </p:spPr>
        <p:txBody>
          <a:bodyPr>
            <a:noAutofit/>
          </a:bodyPr>
          <a:lstStyle/>
          <a:p>
            <a:pPr eaLnBrk="1" hangingPunct="1"/>
            <a:r>
              <a:rPr lang="en-US" altLang="en-US" b="1">
                <a:latin typeface="DM Sans" pitchFamily="2" charset="0"/>
                <a:cs typeface="Arial" panose="020B0604020202020204" pitchFamily="34" charset="0"/>
              </a:rPr>
              <a:t>NEW: The extent to which changes in ICB spend contributing to ASC overspends </a:t>
            </a:r>
          </a:p>
        </p:txBody>
      </p:sp>
      <p:graphicFrame>
        <p:nvGraphicFramePr>
          <p:cNvPr id="7" name="Table 6">
            <a:extLst>
              <a:ext uri="{FF2B5EF4-FFF2-40B4-BE49-F238E27FC236}">
                <a16:creationId xmlns:a16="http://schemas.microsoft.com/office/drawing/2014/main" id="{E5FBEB29-770F-FA03-7C7C-1CF6842C067C}"/>
              </a:ext>
            </a:extLst>
          </p:cNvPr>
          <p:cNvGraphicFramePr>
            <a:graphicFrameLocks noGrp="1"/>
          </p:cNvGraphicFramePr>
          <p:nvPr>
            <p:extLst>
              <p:ext uri="{D42A27DB-BD31-4B8C-83A1-F6EECF244321}">
                <p14:modId xmlns:p14="http://schemas.microsoft.com/office/powerpoint/2010/main" val="1565970761"/>
              </p:ext>
            </p:extLst>
          </p:nvPr>
        </p:nvGraphicFramePr>
        <p:xfrm>
          <a:off x="150635" y="2237874"/>
          <a:ext cx="11892976" cy="4403558"/>
        </p:xfrm>
        <a:graphic>
          <a:graphicData uri="http://schemas.openxmlformats.org/drawingml/2006/table">
            <a:tbl>
              <a:tblPr firstRow="1" bandRow="1">
                <a:tableStyleId>{5C22544A-7EE6-4342-B048-85BDC9FD1C3A}</a:tableStyleId>
              </a:tblPr>
              <a:tblGrid>
                <a:gridCol w="3119106">
                  <a:extLst>
                    <a:ext uri="{9D8B030D-6E8A-4147-A177-3AD203B41FA5}">
                      <a16:colId xmlns:a16="http://schemas.microsoft.com/office/drawing/2014/main" val="1461089200"/>
                    </a:ext>
                  </a:extLst>
                </a:gridCol>
                <a:gridCol w="3412256">
                  <a:extLst>
                    <a:ext uri="{9D8B030D-6E8A-4147-A177-3AD203B41FA5}">
                      <a16:colId xmlns:a16="http://schemas.microsoft.com/office/drawing/2014/main" val="3705197746"/>
                    </a:ext>
                  </a:extLst>
                </a:gridCol>
                <a:gridCol w="2934880">
                  <a:extLst>
                    <a:ext uri="{9D8B030D-6E8A-4147-A177-3AD203B41FA5}">
                      <a16:colId xmlns:a16="http://schemas.microsoft.com/office/drawing/2014/main" val="2029074654"/>
                    </a:ext>
                  </a:extLst>
                </a:gridCol>
                <a:gridCol w="2426734">
                  <a:extLst>
                    <a:ext uri="{9D8B030D-6E8A-4147-A177-3AD203B41FA5}">
                      <a16:colId xmlns:a16="http://schemas.microsoft.com/office/drawing/2014/main" val="190018507"/>
                    </a:ext>
                  </a:extLst>
                </a:gridCol>
              </a:tblGrid>
              <a:tr h="682720">
                <a:tc>
                  <a:txBody>
                    <a:bodyPr/>
                    <a:lstStyle/>
                    <a:p>
                      <a:pPr algn="ctr"/>
                      <a:endParaRPr lang="en-GB" sz="1400">
                        <a:latin typeface="DM Sans"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To a large extent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To some extent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Not at all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1652449438"/>
                  </a:ext>
                </a:extLst>
              </a:tr>
              <a:tr h="464622">
                <a:tc>
                  <a:txBody>
                    <a:bodyPr/>
                    <a:lstStyle/>
                    <a:p>
                      <a:r>
                        <a:rPr lang="en-GB" sz="1400">
                          <a:solidFill>
                            <a:schemeClr val="bg1"/>
                          </a:solidFill>
                          <a:latin typeface="DM Sans" pitchFamily="2" charset="0"/>
                        </a:rPr>
                        <a:t>CHC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400">
                          <a:latin typeface="DM Sans" pitchFamily="2" charset="0"/>
                        </a:rPr>
                        <a:t>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2100532"/>
                  </a:ext>
                </a:extLst>
              </a:tr>
              <a:tr h="393487">
                <a:tc>
                  <a:txBody>
                    <a:bodyPr/>
                    <a:lstStyle/>
                    <a:p>
                      <a:r>
                        <a:rPr lang="en-GB" sz="1400">
                          <a:solidFill>
                            <a:schemeClr val="bg1"/>
                          </a:solidFill>
                          <a:latin typeface="DM Sans" pitchFamily="2" charset="0"/>
                        </a:rPr>
                        <a:t>FNC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52%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822759"/>
                  </a:ext>
                </a:extLst>
              </a:tr>
              <a:tr h="435610">
                <a:tc>
                  <a:txBody>
                    <a:bodyPr/>
                    <a:lstStyle/>
                    <a:p>
                      <a:r>
                        <a:rPr lang="en-GB" sz="1400">
                          <a:solidFill>
                            <a:schemeClr val="bg1"/>
                          </a:solidFill>
                          <a:latin typeface="DM Sans" pitchFamily="2" charset="0"/>
                        </a:rPr>
                        <a:t>BCF contributions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69%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4923197"/>
                  </a:ext>
                </a:extLst>
              </a:tr>
              <a:tr h="377522">
                <a:tc>
                  <a:txBody>
                    <a:bodyPr/>
                    <a:lstStyle/>
                    <a:p>
                      <a:r>
                        <a:rPr lang="en-GB" sz="1400">
                          <a:solidFill>
                            <a:schemeClr val="bg1"/>
                          </a:solidFill>
                          <a:latin typeface="DM Sans" pitchFamily="2" charset="0"/>
                        </a:rPr>
                        <a:t>S117 aftercare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400">
                          <a:latin typeface="DM Sans" pitchFamily="2" charset="0"/>
                        </a:rPr>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1866643"/>
                  </a:ext>
                </a:extLst>
              </a:tr>
              <a:tr h="383945">
                <a:tc>
                  <a:txBody>
                    <a:bodyPr/>
                    <a:lstStyle/>
                    <a:p>
                      <a:r>
                        <a:rPr lang="en-GB" sz="1400">
                          <a:solidFill>
                            <a:schemeClr val="bg1"/>
                          </a:solidFill>
                          <a:latin typeface="DM Sans" pitchFamily="2" charset="0"/>
                        </a:rPr>
                        <a:t>S75 arrangements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32%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62%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9991813"/>
                  </a:ext>
                </a:extLst>
              </a:tr>
              <a:tr h="426067">
                <a:tc>
                  <a:txBody>
                    <a:bodyPr/>
                    <a:lstStyle/>
                    <a:p>
                      <a:r>
                        <a:rPr lang="en-GB" sz="1400">
                          <a:solidFill>
                            <a:schemeClr val="bg1"/>
                          </a:solidFill>
                          <a:latin typeface="DM Sans" pitchFamily="2" charset="0"/>
                        </a:rPr>
                        <a:t>Safeguarding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29%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67%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3909312"/>
                  </a:ext>
                </a:extLst>
              </a:tr>
              <a:tr h="456864">
                <a:tc>
                  <a:txBody>
                    <a:bodyPr/>
                    <a:lstStyle/>
                    <a:p>
                      <a:r>
                        <a:rPr lang="en-GB" sz="1400">
                          <a:solidFill>
                            <a:schemeClr val="bg1"/>
                          </a:solidFill>
                          <a:latin typeface="DM Sans" pitchFamily="2" charset="0"/>
                        </a:rPr>
                        <a:t>Mental health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53%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5268361"/>
                  </a:ext>
                </a:extLst>
              </a:tr>
              <a:tr h="377522">
                <a:tc>
                  <a:txBody>
                    <a:bodyPr/>
                    <a:lstStyle/>
                    <a:p>
                      <a:r>
                        <a:rPr lang="en-GB" sz="1400">
                          <a:solidFill>
                            <a:schemeClr val="bg1"/>
                          </a:solidFill>
                          <a:latin typeface="DM Sans" pitchFamily="2" charset="0"/>
                        </a:rPr>
                        <a:t>Delegated healthcare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60%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6521054"/>
                  </a:ext>
                </a:extLst>
              </a:tr>
              <a:tr h="405199">
                <a:tc>
                  <a:txBody>
                    <a:bodyPr/>
                    <a:lstStyle/>
                    <a:p>
                      <a:r>
                        <a:rPr lang="en-GB" sz="1400">
                          <a:solidFill>
                            <a:schemeClr val="bg1"/>
                          </a:solidFill>
                          <a:latin typeface="DM Sans" pitchFamily="2" charset="0"/>
                        </a:rPr>
                        <a:t>Services supporting unpaid carers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65%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8963122"/>
                  </a:ext>
                </a:extLst>
              </a:tr>
            </a:tbl>
          </a:graphicData>
        </a:graphic>
      </p:graphicFrame>
    </p:spTree>
    <p:extLst>
      <p:ext uri="{BB962C8B-B14F-4D97-AF65-F5344CB8AC3E}">
        <p14:creationId xmlns:p14="http://schemas.microsoft.com/office/powerpoint/2010/main" val="1366640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03FAD-8F1E-8955-9FFA-66660517C317}"/>
              </a:ext>
            </a:extLst>
          </p:cNvPr>
          <p:cNvSpPr>
            <a:spLocks noGrp="1"/>
          </p:cNvSpPr>
          <p:nvPr>
            <p:ph type="title"/>
          </p:nvPr>
        </p:nvSpPr>
        <p:spPr>
          <a:xfrm>
            <a:off x="0" y="44391"/>
            <a:ext cx="10515600" cy="1325563"/>
          </a:xfrm>
        </p:spPr>
        <p:txBody>
          <a:bodyPr/>
          <a:lstStyle/>
          <a:p>
            <a:r>
              <a:rPr lang="en-GB" b="1"/>
              <a:t>Better Care Fund</a:t>
            </a:r>
          </a:p>
        </p:txBody>
      </p:sp>
      <p:sp>
        <p:nvSpPr>
          <p:cNvPr id="4" name="Footer Placeholder 3">
            <a:extLst>
              <a:ext uri="{FF2B5EF4-FFF2-40B4-BE49-F238E27FC236}">
                <a16:creationId xmlns:a16="http://schemas.microsoft.com/office/drawing/2014/main" id="{6F57E5F4-F63F-549E-EA49-DE4FF2F11717}"/>
              </a:ext>
            </a:extLst>
          </p:cNvPr>
          <p:cNvSpPr>
            <a:spLocks noGrp="1"/>
          </p:cNvSpPr>
          <p:nvPr>
            <p:ph type="ftr" sz="quarter" idx="11"/>
          </p:nvPr>
        </p:nvSpPr>
        <p:spPr/>
        <p:txBody>
          <a:bodyPr/>
          <a:lstStyle/>
          <a:p>
            <a:r>
              <a:rPr lang="en-GB"/>
              <a:t>Association of Directors of Adult Social Services 2026</a:t>
            </a:r>
          </a:p>
        </p:txBody>
      </p:sp>
      <p:graphicFrame>
        <p:nvGraphicFramePr>
          <p:cNvPr id="5" name="Table 4">
            <a:extLst>
              <a:ext uri="{FF2B5EF4-FFF2-40B4-BE49-F238E27FC236}">
                <a16:creationId xmlns:a16="http://schemas.microsoft.com/office/drawing/2014/main" id="{F0D7F896-99B9-2874-5647-686A5DA8557F}"/>
              </a:ext>
            </a:extLst>
          </p:cNvPr>
          <p:cNvGraphicFramePr>
            <a:graphicFrameLocks noGrp="1"/>
          </p:cNvGraphicFramePr>
          <p:nvPr>
            <p:extLst>
              <p:ext uri="{D42A27DB-BD31-4B8C-83A1-F6EECF244321}">
                <p14:modId xmlns:p14="http://schemas.microsoft.com/office/powerpoint/2010/main" val="1879299588"/>
              </p:ext>
            </p:extLst>
          </p:nvPr>
        </p:nvGraphicFramePr>
        <p:xfrm>
          <a:off x="838200" y="2293284"/>
          <a:ext cx="7461504" cy="4018616"/>
        </p:xfrm>
        <a:graphic>
          <a:graphicData uri="http://schemas.openxmlformats.org/drawingml/2006/table">
            <a:tbl>
              <a:tblPr>
                <a:tableStyleId>{5C22544A-7EE6-4342-B048-85BDC9FD1C3A}</a:tableStyleId>
              </a:tblPr>
              <a:tblGrid>
                <a:gridCol w="1865376">
                  <a:extLst>
                    <a:ext uri="{9D8B030D-6E8A-4147-A177-3AD203B41FA5}">
                      <a16:colId xmlns:a16="http://schemas.microsoft.com/office/drawing/2014/main" val="1902937495"/>
                    </a:ext>
                  </a:extLst>
                </a:gridCol>
                <a:gridCol w="1865376">
                  <a:extLst>
                    <a:ext uri="{9D8B030D-6E8A-4147-A177-3AD203B41FA5}">
                      <a16:colId xmlns:a16="http://schemas.microsoft.com/office/drawing/2014/main" val="3267165454"/>
                    </a:ext>
                  </a:extLst>
                </a:gridCol>
                <a:gridCol w="1865376">
                  <a:extLst>
                    <a:ext uri="{9D8B030D-6E8A-4147-A177-3AD203B41FA5}">
                      <a16:colId xmlns:a16="http://schemas.microsoft.com/office/drawing/2014/main" val="474458281"/>
                    </a:ext>
                  </a:extLst>
                </a:gridCol>
                <a:gridCol w="1865376">
                  <a:extLst>
                    <a:ext uri="{9D8B030D-6E8A-4147-A177-3AD203B41FA5}">
                      <a16:colId xmlns:a16="http://schemas.microsoft.com/office/drawing/2014/main" val="1208430750"/>
                    </a:ext>
                  </a:extLst>
                </a:gridCol>
              </a:tblGrid>
              <a:tr h="574088">
                <a:tc>
                  <a:txBody>
                    <a:bodyPr/>
                    <a:lstStyle/>
                    <a:p>
                      <a:pPr algn="l" fontAlgn="ctr">
                        <a:buNone/>
                      </a:pPr>
                      <a:endParaRPr lang="en-GB" sz="1600" b="1" i="0" u="none" strike="noStrike">
                        <a:solidFill>
                          <a:schemeClr val="bg1"/>
                        </a:solidFill>
                        <a:effectLst/>
                        <a:latin typeface="DM Sans" pitchFamily="2" charset="0"/>
                      </a:endParaRPr>
                    </a:p>
                  </a:txBody>
                  <a:tcPr marL="0" marR="76200" marT="0" marB="0" anchor="ctr">
                    <a:solidFill>
                      <a:srgbClr val="920146"/>
                    </a:solidFill>
                  </a:tcPr>
                </a:tc>
                <a:tc>
                  <a:txBody>
                    <a:bodyPr/>
                    <a:lstStyle/>
                    <a:p>
                      <a:pPr algn="ctr" fontAlgn="ctr">
                        <a:buNone/>
                      </a:pPr>
                      <a:r>
                        <a:rPr lang="en-GB" sz="1600" b="1" i="0" u="none" strike="noStrike">
                          <a:solidFill>
                            <a:schemeClr val="bg1"/>
                          </a:solidFill>
                          <a:effectLst/>
                          <a:latin typeface="DM Sans" pitchFamily="2" charset="0"/>
                        </a:rPr>
                        <a:t>Disinvestment</a:t>
                      </a:r>
                    </a:p>
                  </a:txBody>
                  <a:tcPr marL="0" marR="76200" marT="0" marB="0" anchor="ctr">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600" b="1" i="0" u="none" strike="noStrike">
                          <a:solidFill>
                            <a:schemeClr val="bg1"/>
                          </a:solidFill>
                          <a:effectLst/>
                          <a:latin typeface="DM Sans" pitchFamily="2" charset="0"/>
                        </a:rPr>
                        <a:t>Maintaining Investment</a:t>
                      </a:r>
                    </a:p>
                  </a:txBody>
                  <a:tcPr marL="0" marR="76200" marT="0" marB="0" anchor="ctr">
                    <a:lnB w="12700" cap="flat" cmpd="sng" algn="ctr">
                      <a:solidFill>
                        <a:schemeClr val="tx1"/>
                      </a:solidFill>
                      <a:prstDash val="solid"/>
                      <a:round/>
                      <a:headEnd type="none" w="med" len="med"/>
                      <a:tailEnd type="none" w="med" len="med"/>
                    </a:lnB>
                    <a:solidFill>
                      <a:srgbClr val="920146"/>
                    </a:solidFill>
                  </a:tcPr>
                </a:tc>
                <a:tc>
                  <a:txBody>
                    <a:bodyPr/>
                    <a:lstStyle/>
                    <a:p>
                      <a:pPr algn="ctr" fontAlgn="ctr">
                        <a:buNone/>
                      </a:pPr>
                      <a:r>
                        <a:rPr lang="en-GB" sz="1600" b="1" i="0" u="none" strike="noStrike">
                          <a:solidFill>
                            <a:schemeClr val="bg1"/>
                          </a:solidFill>
                          <a:effectLst/>
                          <a:latin typeface="DM Sans" pitchFamily="2" charset="0"/>
                        </a:rPr>
                        <a:t>Investment</a:t>
                      </a:r>
                    </a:p>
                  </a:txBody>
                  <a:tcPr marL="0" marR="76200" marT="0" marB="0" anchor="ctr">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2792523688"/>
                  </a:ext>
                </a:extLst>
              </a:tr>
              <a:tr h="57408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b="1" u="none" strike="noStrike">
                          <a:solidFill>
                            <a:schemeClr val="bg1"/>
                          </a:solidFill>
                          <a:effectLst/>
                          <a:latin typeface="DM Sans" pitchFamily="2" charset="0"/>
                        </a:rPr>
                        <a:t>Support for carers</a:t>
                      </a:r>
                      <a:endParaRPr lang="en-GB" sz="1600" b="1" i="0" u="none" strike="noStrike">
                        <a:solidFill>
                          <a:schemeClr val="bg1"/>
                        </a:solidFill>
                        <a:effectLst/>
                        <a:latin typeface="DM Sans" pitchFamily="2" charset="0"/>
                      </a:endParaRPr>
                    </a:p>
                  </a:txBody>
                  <a:tcPr marL="0" marR="76200" marT="0" marB="0" anchor="ctr">
                    <a:lnR w="12700" cap="flat" cmpd="sng" algn="ctr">
                      <a:solidFill>
                        <a:schemeClr val="tx1"/>
                      </a:solidFill>
                      <a:prstDash val="solid"/>
                      <a:round/>
                      <a:headEnd type="none" w="med" len="med"/>
                      <a:tailEnd type="none" w="med" len="med"/>
                    </a:lnR>
                    <a:solidFill>
                      <a:srgbClr val="920146"/>
                    </a:solidFill>
                  </a:tcPr>
                </a:tc>
                <a:tc>
                  <a:txBody>
                    <a:bodyPr/>
                    <a:lstStyle/>
                    <a:p>
                      <a:pPr algn="ctr" fontAlgn="ctr">
                        <a:buNone/>
                      </a:pPr>
                      <a:r>
                        <a:rPr lang="en-GB" sz="1600" b="0" i="0" u="none" strike="noStrike">
                          <a:solidFill>
                            <a:srgbClr val="000000"/>
                          </a:solidFill>
                          <a:effectLst/>
                          <a:latin typeface="DM Sans" pitchFamily="2" charset="0"/>
                        </a:rPr>
                        <a:t>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81%</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17%</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43852209"/>
                  </a:ext>
                </a:extLst>
              </a:tr>
              <a:tr h="574088">
                <a:tc>
                  <a:txBody>
                    <a:bodyPr/>
                    <a:lstStyle/>
                    <a:p>
                      <a:pPr algn="ctr" fontAlgn="ctr">
                        <a:buNone/>
                      </a:pPr>
                      <a:r>
                        <a:rPr lang="en-GB" sz="1600" b="1" u="none" strike="noStrike">
                          <a:solidFill>
                            <a:schemeClr val="bg1"/>
                          </a:solidFill>
                          <a:effectLst/>
                          <a:latin typeface="DM Sans" pitchFamily="2" charset="0"/>
                        </a:rPr>
                        <a:t>Intermediate care</a:t>
                      </a:r>
                      <a:endParaRPr lang="en-GB" sz="1600" b="1" i="0" u="none" strike="noStrike">
                        <a:solidFill>
                          <a:schemeClr val="bg1"/>
                        </a:solidFill>
                        <a:effectLst/>
                        <a:latin typeface="DM Sans" pitchFamily="2" charset="0"/>
                      </a:endParaRPr>
                    </a:p>
                  </a:txBody>
                  <a:tcPr marL="0" marR="76200" marT="0" marB="0" anchor="ctr">
                    <a:lnR w="12700" cap="flat" cmpd="sng" algn="ctr">
                      <a:solidFill>
                        <a:schemeClr val="tx1"/>
                      </a:solidFill>
                      <a:prstDash val="solid"/>
                      <a:round/>
                      <a:headEnd type="none" w="med" len="med"/>
                      <a:tailEnd type="none" w="med" len="med"/>
                    </a:lnR>
                    <a:solidFill>
                      <a:srgbClr val="920146"/>
                    </a:solidFill>
                  </a:tcPr>
                </a:tc>
                <a:tc>
                  <a:txBody>
                    <a:bodyPr/>
                    <a:lstStyle/>
                    <a:p>
                      <a:pPr algn="ctr" fontAlgn="ctr">
                        <a:buNone/>
                      </a:pPr>
                      <a:r>
                        <a:rPr lang="en-GB" sz="1600" b="0" i="0" u="none" strike="noStrike">
                          <a:solidFill>
                            <a:srgbClr val="000000"/>
                          </a:solidFill>
                          <a:effectLst/>
                          <a:latin typeface="DM Sans" pitchFamily="2" charset="0"/>
                        </a:rPr>
                        <a:t>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72%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26%</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0022717"/>
                  </a:ext>
                </a:extLst>
              </a:tr>
              <a:tr h="574088">
                <a:tc>
                  <a:txBody>
                    <a:bodyPr/>
                    <a:lstStyle/>
                    <a:p>
                      <a:pPr algn="ctr" fontAlgn="ctr">
                        <a:buNone/>
                      </a:pPr>
                      <a:r>
                        <a:rPr lang="en-GB" sz="1600" b="1" u="none" strike="noStrike">
                          <a:solidFill>
                            <a:schemeClr val="bg1"/>
                          </a:solidFill>
                          <a:effectLst/>
                          <a:latin typeface="DM Sans" pitchFamily="2" charset="0"/>
                        </a:rPr>
                        <a:t>Crisis resolution</a:t>
                      </a:r>
                      <a:endParaRPr lang="en-GB" sz="1600" b="1" i="0" u="none" strike="noStrike">
                        <a:solidFill>
                          <a:schemeClr val="bg1"/>
                        </a:solidFill>
                        <a:effectLst/>
                        <a:latin typeface="DM Sans" pitchFamily="2" charset="0"/>
                      </a:endParaRPr>
                    </a:p>
                  </a:txBody>
                  <a:tcPr marL="0" marR="76200" marT="0" marB="0" anchor="ctr">
                    <a:lnR w="12700" cap="flat" cmpd="sng" algn="ctr">
                      <a:solidFill>
                        <a:schemeClr val="tx1"/>
                      </a:solidFill>
                      <a:prstDash val="solid"/>
                      <a:round/>
                      <a:headEnd type="none" w="med" len="med"/>
                      <a:tailEnd type="none" w="med" len="med"/>
                    </a:lnR>
                    <a:solidFill>
                      <a:srgbClr val="920146"/>
                    </a:solidFill>
                  </a:tcPr>
                </a:tc>
                <a:tc>
                  <a:txBody>
                    <a:bodyPr/>
                    <a:lstStyle/>
                    <a:p>
                      <a:pPr algn="ctr" fontAlgn="ctr">
                        <a:buNone/>
                      </a:pPr>
                      <a:r>
                        <a:rPr lang="en-GB" sz="1600" b="0" i="0" u="none" strike="noStrike">
                          <a:solidFill>
                            <a:srgbClr val="000000"/>
                          </a:solidFill>
                          <a:effectLst/>
                          <a:latin typeface="DM Sans" pitchFamily="2" charset="0"/>
                        </a:rPr>
                        <a:t>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91%</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7%</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6382066"/>
                  </a:ext>
                </a:extLst>
              </a:tr>
              <a:tr h="574088">
                <a:tc>
                  <a:txBody>
                    <a:bodyPr/>
                    <a:lstStyle/>
                    <a:p>
                      <a:pPr algn="ctr" fontAlgn="ctr">
                        <a:buNone/>
                      </a:pPr>
                      <a:r>
                        <a:rPr lang="en-GB" sz="1600" b="1" u="none" strike="noStrike">
                          <a:solidFill>
                            <a:schemeClr val="bg1"/>
                          </a:solidFill>
                          <a:effectLst/>
                          <a:latin typeface="DM Sans" pitchFamily="2" charset="0"/>
                        </a:rPr>
                        <a:t>Discharge to assess</a:t>
                      </a:r>
                      <a:endParaRPr lang="en-GB" sz="1600" b="1" i="0" u="none" strike="noStrike">
                        <a:solidFill>
                          <a:schemeClr val="bg1"/>
                        </a:solidFill>
                        <a:effectLst/>
                        <a:latin typeface="DM Sans" pitchFamily="2" charset="0"/>
                      </a:endParaRPr>
                    </a:p>
                  </a:txBody>
                  <a:tcPr marL="0" marR="76200" marT="0" marB="0" anchor="ctr">
                    <a:lnR w="12700" cap="flat" cmpd="sng" algn="ctr">
                      <a:solidFill>
                        <a:schemeClr val="tx1"/>
                      </a:solidFill>
                      <a:prstDash val="solid"/>
                      <a:round/>
                      <a:headEnd type="none" w="med" len="med"/>
                      <a:tailEnd type="none" w="med" len="med"/>
                    </a:lnR>
                    <a:solidFill>
                      <a:srgbClr val="920146"/>
                    </a:solidFill>
                  </a:tcPr>
                </a:tc>
                <a:tc>
                  <a:txBody>
                    <a:bodyPr/>
                    <a:lstStyle/>
                    <a:p>
                      <a:pPr algn="ctr" fontAlgn="ctr">
                        <a:buNone/>
                      </a:pPr>
                      <a:r>
                        <a:rPr lang="en-GB" sz="1600" b="0" i="0" u="none" strike="noStrike">
                          <a:solidFill>
                            <a:srgbClr val="000000"/>
                          </a:solidFill>
                          <a:effectLst/>
                          <a:latin typeface="DM Sans" pitchFamily="2" charset="0"/>
                        </a:rPr>
                        <a:t>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77%</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21%</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8062796"/>
                  </a:ext>
                </a:extLst>
              </a:tr>
              <a:tr h="287044">
                <a:tc>
                  <a:txBody>
                    <a:bodyPr/>
                    <a:lstStyle/>
                    <a:p>
                      <a:pPr algn="ctr" fontAlgn="ctr">
                        <a:buNone/>
                      </a:pPr>
                      <a:r>
                        <a:rPr lang="en-GB" sz="1600" b="1" u="none" strike="noStrike">
                          <a:solidFill>
                            <a:schemeClr val="bg1"/>
                          </a:solidFill>
                          <a:effectLst/>
                          <a:latin typeface="DM Sans" pitchFamily="2" charset="0"/>
                        </a:rPr>
                        <a:t>Mental health</a:t>
                      </a:r>
                      <a:endParaRPr lang="en-GB" sz="1600" b="1" i="0" u="none" strike="noStrike">
                        <a:solidFill>
                          <a:schemeClr val="bg1"/>
                        </a:solidFill>
                        <a:effectLst/>
                        <a:latin typeface="DM Sans" pitchFamily="2" charset="0"/>
                      </a:endParaRPr>
                    </a:p>
                  </a:txBody>
                  <a:tcPr marL="0" marR="76200" marT="0" marB="0" anchor="ctr">
                    <a:lnR w="12700" cap="flat" cmpd="sng" algn="ctr">
                      <a:solidFill>
                        <a:schemeClr val="tx1"/>
                      </a:solidFill>
                      <a:prstDash val="solid"/>
                      <a:round/>
                      <a:headEnd type="none" w="med" len="med"/>
                      <a:tailEnd type="none" w="med" len="med"/>
                    </a:lnR>
                    <a:solidFill>
                      <a:srgbClr val="920146"/>
                    </a:solidFill>
                  </a:tcPr>
                </a:tc>
                <a:tc>
                  <a:txBody>
                    <a:bodyPr/>
                    <a:lstStyle/>
                    <a:p>
                      <a:pPr algn="ctr" fontAlgn="ctr">
                        <a:buNone/>
                      </a:pPr>
                      <a:r>
                        <a:rPr lang="en-GB" sz="1600" b="0" i="0" u="none" strike="noStrike">
                          <a:solidFill>
                            <a:srgbClr val="000000"/>
                          </a:solidFill>
                          <a:effectLst/>
                          <a:latin typeface="DM Sans" pitchFamily="2" charset="0"/>
                        </a:rPr>
                        <a:t>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90%</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8%</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4335415"/>
                  </a:ext>
                </a:extLst>
              </a:tr>
              <a:tr h="861132">
                <a:tc>
                  <a:txBody>
                    <a:bodyPr/>
                    <a:lstStyle/>
                    <a:p>
                      <a:pPr algn="ctr" fontAlgn="ctr">
                        <a:buNone/>
                      </a:pPr>
                      <a:r>
                        <a:rPr lang="en-GB" sz="1600" b="1" u="none" strike="noStrike">
                          <a:solidFill>
                            <a:schemeClr val="bg1"/>
                          </a:solidFill>
                          <a:effectLst/>
                          <a:latin typeface="DM Sans" pitchFamily="2" charset="0"/>
                        </a:rPr>
                        <a:t>Prevention and early intervention</a:t>
                      </a:r>
                      <a:endParaRPr lang="en-GB" sz="1600" b="1" i="0" u="none" strike="noStrike">
                        <a:solidFill>
                          <a:schemeClr val="bg1"/>
                        </a:solidFill>
                        <a:effectLst/>
                        <a:latin typeface="DM Sans" pitchFamily="2" charset="0"/>
                      </a:endParaRPr>
                    </a:p>
                  </a:txBody>
                  <a:tcPr marL="0" marR="76200" marT="0" marB="0" anchor="ctr">
                    <a:lnR w="12700" cap="flat" cmpd="sng" algn="ctr">
                      <a:solidFill>
                        <a:schemeClr val="tx1"/>
                      </a:solidFill>
                      <a:prstDash val="solid"/>
                      <a:round/>
                      <a:headEnd type="none" w="med" len="med"/>
                      <a:tailEnd type="none" w="med" len="med"/>
                    </a:lnR>
                    <a:solidFill>
                      <a:srgbClr val="920146"/>
                    </a:solidFill>
                  </a:tcPr>
                </a:tc>
                <a:tc>
                  <a:txBody>
                    <a:bodyPr/>
                    <a:lstStyle/>
                    <a:p>
                      <a:pPr algn="ctr" fontAlgn="ctr">
                        <a:buNone/>
                      </a:pPr>
                      <a:r>
                        <a:rPr lang="en-GB" sz="1600" b="0" i="0" u="none" strike="noStrike">
                          <a:solidFill>
                            <a:srgbClr val="000000"/>
                          </a:solidFill>
                          <a:effectLst/>
                          <a:latin typeface="DM Sans" pitchFamily="2" charset="0"/>
                        </a:rPr>
                        <a:t>1%</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62%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0" i="0" u="none" strike="noStrike">
                          <a:solidFill>
                            <a:srgbClr val="000000"/>
                          </a:solidFill>
                          <a:effectLst/>
                          <a:latin typeface="DM Sans" pitchFamily="2" charset="0"/>
                        </a:rPr>
                        <a:t>38%</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3568528"/>
                  </a:ext>
                </a:extLst>
              </a:tr>
            </a:tbl>
          </a:graphicData>
        </a:graphic>
      </p:graphicFrame>
      <p:sp>
        <p:nvSpPr>
          <p:cNvPr id="7" name="TextBox 6">
            <a:extLst>
              <a:ext uri="{FF2B5EF4-FFF2-40B4-BE49-F238E27FC236}">
                <a16:creationId xmlns:a16="http://schemas.microsoft.com/office/drawing/2014/main" id="{36B92616-EF66-0A9D-F341-58616DE80A62}"/>
              </a:ext>
            </a:extLst>
          </p:cNvPr>
          <p:cNvSpPr txBox="1"/>
          <p:nvPr/>
        </p:nvSpPr>
        <p:spPr>
          <a:xfrm>
            <a:off x="838200" y="1369954"/>
            <a:ext cx="9189720" cy="923330"/>
          </a:xfrm>
          <a:prstGeom prst="rect">
            <a:avLst/>
          </a:prstGeom>
          <a:noFill/>
        </p:spPr>
        <p:txBody>
          <a:bodyPr wrap="square">
            <a:spAutoFit/>
          </a:bodyPr>
          <a:lstStyle/>
          <a:p>
            <a:pPr marL="0" indent="0">
              <a:buNone/>
            </a:pPr>
            <a:r>
              <a:rPr lang="en-GB" sz="1800">
                <a:latin typeface="DM Sans" pitchFamily="2" charset="0"/>
              </a:rPr>
              <a:t>Thinking about the allocation of Better Care Fund (BCF) resources in your area, what is the direction of travel for your council's planned allocation for 2026/27 compared to 2025/26?</a:t>
            </a:r>
          </a:p>
        </p:txBody>
      </p:sp>
    </p:spTree>
    <p:extLst>
      <p:ext uri="{BB962C8B-B14F-4D97-AF65-F5344CB8AC3E}">
        <p14:creationId xmlns:p14="http://schemas.microsoft.com/office/powerpoint/2010/main" val="2706063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5E85B-B682-EB19-7B1B-A74A7D0E80F2}"/>
              </a:ext>
            </a:extLst>
          </p:cNvPr>
          <p:cNvSpPr>
            <a:spLocks noGrp="1"/>
          </p:cNvSpPr>
          <p:nvPr>
            <p:ph type="title"/>
          </p:nvPr>
        </p:nvSpPr>
        <p:spPr>
          <a:xfrm>
            <a:off x="0" y="0"/>
            <a:ext cx="10515600" cy="1325563"/>
          </a:xfrm>
        </p:spPr>
        <p:txBody>
          <a:bodyPr/>
          <a:lstStyle/>
          <a:p>
            <a:r>
              <a:rPr lang="en-GB" b="1"/>
              <a:t>NEW: Mental health spend</a:t>
            </a:r>
          </a:p>
        </p:txBody>
      </p:sp>
      <p:sp>
        <p:nvSpPr>
          <p:cNvPr id="4" name="Footer Placeholder 3">
            <a:extLst>
              <a:ext uri="{FF2B5EF4-FFF2-40B4-BE49-F238E27FC236}">
                <a16:creationId xmlns:a16="http://schemas.microsoft.com/office/drawing/2014/main" id="{6C397D9F-2B0C-1E91-86D1-9D5C7366B550}"/>
              </a:ext>
            </a:extLst>
          </p:cNvPr>
          <p:cNvSpPr>
            <a:spLocks noGrp="1"/>
          </p:cNvSpPr>
          <p:nvPr>
            <p:ph type="ftr" sz="quarter" idx="11"/>
          </p:nvPr>
        </p:nvSpPr>
        <p:spPr/>
        <p:txBody>
          <a:bodyPr/>
          <a:lstStyle/>
          <a:p>
            <a:r>
              <a:rPr lang="en-GB"/>
              <a:t>Association of Directors of Adult Social Services 2026</a:t>
            </a:r>
          </a:p>
        </p:txBody>
      </p:sp>
      <p:graphicFrame>
        <p:nvGraphicFramePr>
          <p:cNvPr id="5" name="Table 4">
            <a:extLst>
              <a:ext uri="{FF2B5EF4-FFF2-40B4-BE49-F238E27FC236}">
                <a16:creationId xmlns:a16="http://schemas.microsoft.com/office/drawing/2014/main" id="{AC73C494-1674-66D0-2854-04957042B444}"/>
              </a:ext>
            </a:extLst>
          </p:cNvPr>
          <p:cNvGraphicFramePr>
            <a:graphicFrameLocks noGrp="1"/>
          </p:cNvGraphicFramePr>
          <p:nvPr>
            <p:extLst>
              <p:ext uri="{D42A27DB-BD31-4B8C-83A1-F6EECF244321}">
                <p14:modId xmlns:p14="http://schemas.microsoft.com/office/powerpoint/2010/main" val="4227401771"/>
              </p:ext>
            </p:extLst>
          </p:nvPr>
        </p:nvGraphicFramePr>
        <p:xfrm>
          <a:off x="156412" y="1959995"/>
          <a:ext cx="11285620" cy="4351904"/>
        </p:xfrm>
        <a:graphic>
          <a:graphicData uri="http://schemas.openxmlformats.org/drawingml/2006/table">
            <a:tbl>
              <a:tblPr firstRow="1" bandRow="1">
                <a:tableStyleId>{5C22544A-7EE6-4342-B048-85BDC9FD1C3A}</a:tableStyleId>
              </a:tblPr>
              <a:tblGrid>
                <a:gridCol w="3024930">
                  <a:extLst>
                    <a:ext uri="{9D8B030D-6E8A-4147-A177-3AD203B41FA5}">
                      <a16:colId xmlns:a16="http://schemas.microsoft.com/office/drawing/2014/main" val="1461089200"/>
                    </a:ext>
                  </a:extLst>
                </a:gridCol>
                <a:gridCol w="1662449">
                  <a:extLst>
                    <a:ext uri="{9D8B030D-6E8A-4147-A177-3AD203B41FA5}">
                      <a16:colId xmlns:a16="http://schemas.microsoft.com/office/drawing/2014/main" val="3705197746"/>
                    </a:ext>
                  </a:extLst>
                </a:gridCol>
                <a:gridCol w="1673914">
                  <a:extLst>
                    <a:ext uri="{9D8B030D-6E8A-4147-A177-3AD203B41FA5}">
                      <a16:colId xmlns:a16="http://schemas.microsoft.com/office/drawing/2014/main" val="2029074654"/>
                    </a:ext>
                  </a:extLst>
                </a:gridCol>
                <a:gridCol w="1742704">
                  <a:extLst>
                    <a:ext uri="{9D8B030D-6E8A-4147-A177-3AD203B41FA5}">
                      <a16:colId xmlns:a16="http://schemas.microsoft.com/office/drawing/2014/main" val="190018507"/>
                    </a:ext>
                  </a:extLst>
                </a:gridCol>
                <a:gridCol w="1639520">
                  <a:extLst>
                    <a:ext uri="{9D8B030D-6E8A-4147-A177-3AD203B41FA5}">
                      <a16:colId xmlns:a16="http://schemas.microsoft.com/office/drawing/2014/main" val="2425997328"/>
                    </a:ext>
                  </a:extLst>
                </a:gridCol>
                <a:gridCol w="1542103">
                  <a:extLst>
                    <a:ext uri="{9D8B030D-6E8A-4147-A177-3AD203B41FA5}">
                      <a16:colId xmlns:a16="http://schemas.microsoft.com/office/drawing/2014/main" val="2102769863"/>
                    </a:ext>
                  </a:extLst>
                </a:gridCol>
              </a:tblGrid>
              <a:tr h="687997">
                <a:tc>
                  <a:txBody>
                    <a:bodyPr/>
                    <a:lstStyle/>
                    <a:p>
                      <a:pPr algn="ctr"/>
                      <a:endParaRPr lang="en-GB" sz="1400">
                        <a:latin typeface="DM Sans"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Significant increase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Increase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Stayed the same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Decrease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Significant decrease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1652449438"/>
                  </a:ext>
                </a:extLst>
              </a:tr>
              <a:tr h="468213">
                <a:tc>
                  <a:txBody>
                    <a:bodyPr/>
                    <a:lstStyle/>
                    <a:p>
                      <a:pPr lvl="0" algn="l" fontAlgn="ctr">
                        <a:buNone/>
                      </a:pPr>
                      <a:r>
                        <a:rPr lang="en-GB" sz="1400" b="0" i="0" u="none" strike="noStrike">
                          <a:solidFill>
                            <a:schemeClr val="bg1"/>
                          </a:solidFill>
                          <a:effectLst/>
                          <a:latin typeface="DM Sans" pitchFamily="2" charset="0"/>
                        </a:rPr>
                        <a:t>Complexity of need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400">
                          <a:latin typeface="DM Sans" pitchFamily="2" charset="0"/>
                        </a:rPr>
                        <a:t>68%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400">
                          <a:latin typeface="DM Sans" pitchFamily="2" charset="0"/>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2100532"/>
                  </a:ext>
                </a:extLst>
              </a:tr>
              <a:tr h="532616">
                <a:tc>
                  <a:txBody>
                    <a:bodyPr/>
                    <a:lstStyle/>
                    <a:p>
                      <a:pPr lvl="0" algn="l" fontAlgn="ctr">
                        <a:buNone/>
                      </a:pPr>
                      <a:r>
                        <a:rPr lang="en-GB" sz="1400" b="0" i="0" u="none" strike="noStrike">
                          <a:solidFill>
                            <a:schemeClr val="bg1"/>
                          </a:solidFill>
                          <a:effectLst/>
                          <a:latin typeface="DM Sans" pitchFamily="2" charset="0"/>
                        </a:rPr>
                        <a:t>Number of people needing mental health support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400">
                          <a:latin typeface="DM Sans" pitchFamily="2" charset="0"/>
                        </a:rPr>
                        <a:t>68%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GB" sz="1400">
                          <a:latin typeface="DM Sans" pitchFamily="2" charset="0"/>
                        </a:rPr>
                        <a:t>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a:latin typeface="DM Sans" pitchFamily="2"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822759"/>
                  </a:ext>
                </a:extLst>
              </a:tr>
              <a:tr h="798923">
                <a:tc>
                  <a:txBody>
                    <a:bodyPr/>
                    <a:lstStyle/>
                    <a:p>
                      <a:pPr lvl="0" algn="l" fontAlgn="ctr">
                        <a:buNone/>
                      </a:pPr>
                      <a:r>
                        <a:rPr lang="en-GB" sz="1400" b="0" i="0" u="none" strike="noStrike">
                          <a:solidFill>
                            <a:schemeClr val="bg1"/>
                          </a:solidFill>
                          <a:effectLst/>
                          <a:latin typeface="DM Sans" pitchFamily="2" charset="0"/>
                        </a:rPr>
                        <a:t>Changes in NHS funding contributions to joint mental health care packages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a:latin typeface="DM Sans"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4923197"/>
                  </a:ext>
                </a:extLst>
              </a:tr>
              <a:tr h="798923">
                <a:tc>
                  <a:txBody>
                    <a:bodyPr/>
                    <a:lstStyle/>
                    <a:p>
                      <a:pPr lvl="0" algn="l" fontAlgn="ctr">
                        <a:buNone/>
                      </a:pPr>
                      <a:r>
                        <a:rPr lang="en-GB" sz="1400" b="0" i="0" u="none" strike="noStrike">
                          <a:solidFill>
                            <a:schemeClr val="bg1"/>
                          </a:solidFill>
                          <a:effectLst/>
                          <a:latin typeface="DM Sans" pitchFamily="2" charset="0"/>
                        </a:rPr>
                        <a:t>Young people transferred from children's services with S117 mental health needs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48%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43%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a:latin typeface="DM Sans" pitchFamily="2"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1866643"/>
                  </a:ext>
                </a:extLst>
              </a:tr>
              <a:tr h="1065232">
                <a:tc>
                  <a:txBody>
                    <a:bodyPr/>
                    <a:lstStyle/>
                    <a:p>
                      <a:pPr lvl="0" algn="l" fontAlgn="ctr">
                        <a:buNone/>
                      </a:pPr>
                      <a:r>
                        <a:rPr lang="en-GB" sz="1400" b="0" i="0" u="none" strike="noStrike">
                          <a:solidFill>
                            <a:schemeClr val="bg1"/>
                          </a:solidFill>
                          <a:effectLst/>
                          <a:latin typeface="DM Sans" pitchFamily="2" charset="0"/>
                        </a:rPr>
                        <a:t>Young people transferred from children's services on S117 with autism/needs associated with neurodiversity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ctr"/>
                      <a:r>
                        <a:rPr lang="en-GB" sz="1400">
                          <a:latin typeface="DM Sans" pitchFamily="2"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47%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a:latin typeface="DM Sans"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a:latin typeface="DM Sans" pitchFamily="2" charset="0"/>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9991813"/>
                  </a:ext>
                </a:extLst>
              </a:tr>
            </a:tbl>
          </a:graphicData>
        </a:graphic>
      </p:graphicFrame>
      <p:sp>
        <p:nvSpPr>
          <p:cNvPr id="7" name="TextBox 6">
            <a:extLst>
              <a:ext uri="{FF2B5EF4-FFF2-40B4-BE49-F238E27FC236}">
                <a16:creationId xmlns:a16="http://schemas.microsoft.com/office/drawing/2014/main" id="{6642CD1F-E767-0140-D39F-0294ED094847}"/>
              </a:ext>
            </a:extLst>
          </p:cNvPr>
          <p:cNvSpPr txBox="1"/>
          <p:nvPr/>
        </p:nvSpPr>
        <p:spPr>
          <a:xfrm>
            <a:off x="448056" y="1430931"/>
            <a:ext cx="10021310" cy="307777"/>
          </a:xfrm>
          <a:prstGeom prst="rect">
            <a:avLst/>
          </a:prstGeom>
          <a:noFill/>
        </p:spPr>
        <p:txBody>
          <a:bodyPr wrap="square">
            <a:spAutoFit/>
          </a:bodyPr>
          <a:lstStyle/>
          <a:p>
            <a:r>
              <a:rPr lang="en-GB" sz="1400" b="1">
                <a:latin typeface="DM Sans" pitchFamily="2" charset="0"/>
              </a:rPr>
              <a:t>Compared to 2024/25, what has been the impact of the following on your mental health spend for 2025/26?</a:t>
            </a:r>
          </a:p>
        </p:txBody>
      </p:sp>
    </p:spTree>
    <p:extLst>
      <p:ext uri="{BB962C8B-B14F-4D97-AF65-F5344CB8AC3E}">
        <p14:creationId xmlns:p14="http://schemas.microsoft.com/office/powerpoint/2010/main" val="2696900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2014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FCC23-419C-ABCF-E4DF-618951314391}"/>
              </a:ext>
            </a:extLst>
          </p:cNvPr>
          <p:cNvSpPr>
            <a:spLocks noGrp="1"/>
          </p:cNvSpPr>
          <p:nvPr>
            <p:ph type="title"/>
          </p:nvPr>
        </p:nvSpPr>
        <p:spPr/>
        <p:txBody>
          <a:bodyPr/>
          <a:lstStyle/>
          <a:p>
            <a:r>
              <a:rPr lang="en-GB" b="1">
                <a:solidFill>
                  <a:schemeClr val="bg1"/>
                </a:solidFill>
              </a:rPr>
              <a:t>Finances</a:t>
            </a:r>
          </a:p>
        </p:txBody>
      </p:sp>
      <p:sp>
        <p:nvSpPr>
          <p:cNvPr id="4" name="Footer Placeholder 3">
            <a:extLst>
              <a:ext uri="{FF2B5EF4-FFF2-40B4-BE49-F238E27FC236}">
                <a16:creationId xmlns:a16="http://schemas.microsoft.com/office/drawing/2014/main" id="{44543C17-DCA5-AF62-A5A1-54FD21D5521A}"/>
              </a:ext>
            </a:extLst>
          </p:cNvPr>
          <p:cNvSpPr>
            <a:spLocks noGrp="1"/>
          </p:cNvSpPr>
          <p:nvPr>
            <p:ph type="ftr" sz="quarter" idx="11"/>
          </p:nvPr>
        </p:nvSpPr>
        <p:spPr/>
        <p:txBody>
          <a:bodyPr/>
          <a:lstStyle/>
          <a:p>
            <a:r>
              <a:rPr lang="en-GB">
                <a:solidFill>
                  <a:schemeClr val="bg1"/>
                </a:solidFill>
              </a:rPr>
              <a:t>Association of Directors of Adult Social Services 2026</a:t>
            </a:r>
          </a:p>
        </p:txBody>
      </p:sp>
    </p:spTree>
    <p:extLst>
      <p:ext uri="{BB962C8B-B14F-4D97-AF65-F5344CB8AC3E}">
        <p14:creationId xmlns:p14="http://schemas.microsoft.com/office/powerpoint/2010/main" val="4359042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CC06-2706-750A-6830-A57EA7EAAE27}"/>
              </a:ext>
            </a:extLst>
          </p:cNvPr>
          <p:cNvSpPr>
            <a:spLocks noGrp="1"/>
          </p:cNvSpPr>
          <p:nvPr>
            <p:ph type="title"/>
          </p:nvPr>
        </p:nvSpPr>
        <p:spPr>
          <a:xfrm>
            <a:off x="0" y="0"/>
            <a:ext cx="10515600" cy="1325563"/>
          </a:xfrm>
        </p:spPr>
        <p:txBody>
          <a:bodyPr/>
          <a:lstStyle/>
          <a:p>
            <a:r>
              <a:rPr lang="en-GB" b="1"/>
              <a:t>S117</a:t>
            </a:r>
          </a:p>
        </p:txBody>
      </p:sp>
      <p:sp>
        <p:nvSpPr>
          <p:cNvPr id="4" name="Footer Placeholder 3">
            <a:extLst>
              <a:ext uri="{FF2B5EF4-FFF2-40B4-BE49-F238E27FC236}">
                <a16:creationId xmlns:a16="http://schemas.microsoft.com/office/drawing/2014/main" id="{1E154255-A173-0F59-FC89-AB885B22C303}"/>
              </a:ext>
            </a:extLst>
          </p:cNvPr>
          <p:cNvSpPr>
            <a:spLocks noGrp="1"/>
          </p:cNvSpPr>
          <p:nvPr>
            <p:ph type="ftr" sz="quarter" idx="11"/>
          </p:nvPr>
        </p:nvSpPr>
        <p:spPr/>
        <p:txBody>
          <a:bodyPr/>
          <a:lstStyle/>
          <a:p>
            <a:r>
              <a:rPr lang="en-GB"/>
              <a:t>Association of Directors of Adult Social Services 2026</a:t>
            </a:r>
          </a:p>
        </p:txBody>
      </p:sp>
      <p:graphicFrame>
        <p:nvGraphicFramePr>
          <p:cNvPr id="5" name="Chart 4">
            <a:extLst>
              <a:ext uri="{FF2B5EF4-FFF2-40B4-BE49-F238E27FC236}">
                <a16:creationId xmlns:a16="http://schemas.microsoft.com/office/drawing/2014/main" id="{23DCA643-EB0F-0166-E720-7D6BB1740B4D}"/>
              </a:ext>
            </a:extLst>
          </p:cNvPr>
          <p:cNvGraphicFramePr>
            <a:graphicFrameLocks/>
          </p:cNvGraphicFramePr>
          <p:nvPr>
            <p:extLst>
              <p:ext uri="{D42A27DB-BD31-4B8C-83A1-F6EECF244321}">
                <p14:modId xmlns:p14="http://schemas.microsoft.com/office/powerpoint/2010/main" val="3981721004"/>
              </p:ext>
            </p:extLst>
          </p:nvPr>
        </p:nvGraphicFramePr>
        <p:xfrm>
          <a:off x="582167" y="1985201"/>
          <a:ext cx="11131228" cy="4691824"/>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F1A9451B-4CD9-43D3-1322-256DEE6E0F0C}"/>
              </a:ext>
            </a:extLst>
          </p:cNvPr>
          <p:cNvSpPr txBox="1"/>
          <p:nvPr/>
        </p:nvSpPr>
        <p:spPr>
          <a:xfrm>
            <a:off x="252663" y="1165968"/>
            <a:ext cx="11939337" cy="646331"/>
          </a:xfrm>
          <a:prstGeom prst="rect">
            <a:avLst/>
          </a:prstGeom>
          <a:noFill/>
        </p:spPr>
        <p:txBody>
          <a:bodyPr wrap="square">
            <a:spAutoFit/>
          </a:bodyPr>
          <a:lstStyle/>
          <a:p>
            <a:r>
              <a:rPr lang="en-GB">
                <a:latin typeface="DM Sans" pitchFamily="2" charset="0"/>
              </a:rPr>
              <a:t>Thinking about Section 117 (S117) aftercare arrangements in your area over the 12 months to 31st March 2026, has there been any change in the following compared to the previous 12 month period (2024/25)?</a:t>
            </a:r>
          </a:p>
        </p:txBody>
      </p:sp>
    </p:spTree>
    <p:extLst>
      <p:ext uri="{BB962C8B-B14F-4D97-AF65-F5344CB8AC3E}">
        <p14:creationId xmlns:p14="http://schemas.microsoft.com/office/powerpoint/2010/main" val="14049304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920146"/>
        </a:solidFill>
        <a:effectLst/>
      </p:bgPr>
    </p:bg>
    <p:spTree>
      <p:nvGrpSpPr>
        <p:cNvPr id="1" name="">
          <a:extLst>
            <a:ext uri="{FF2B5EF4-FFF2-40B4-BE49-F238E27FC236}">
              <a16:creationId xmlns:a16="http://schemas.microsoft.com/office/drawing/2014/main" id="{165562F8-04C7-9520-2DF7-5F5BC348AD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86FC08-DE12-86C4-D6A1-19D279227EE4}"/>
              </a:ext>
            </a:extLst>
          </p:cNvPr>
          <p:cNvSpPr>
            <a:spLocks noGrp="1"/>
          </p:cNvSpPr>
          <p:nvPr>
            <p:ph type="title"/>
          </p:nvPr>
        </p:nvSpPr>
        <p:spPr/>
        <p:txBody>
          <a:bodyPr/>
          <a:lstStyle/>
          <a:p>
            <a:r>
              <a:rPr lang="en-GB" b="1">
                <a:solidFill>
                  <a:schemeClr val="bg1"/>
                </a:solidFill>
              </a:rPr>
              <a:t>Safeguarding</a:t>
            </a:r>
          </a:p>
        </p:txBody>
      </p:sp>
      <p:sp>
        <p:nvSpPr>
          <p:cNvPr id="4" name="Footer Placeholder 3">
            <a:extLst>
              <a:ext uri="{FF2B5EF4-FFF2-40B4-BE49-F238E27FC236}">
                <a16:creationId xmlns:a16="http://schemas.microsoft.com/office/drawing/2014/main" id="{FCCD08C2-AC44-74F3-63E6-878B89F3837A}"/>
              </a:ext>
            </a:extLst>
          </p:cNvPr>
          <p:cNvSpPr>
            <a:spLocks noGrp="1"/>
          </p:cNvSpPr>
          <p:nvPr>
            <p:ph type="ftr" sz="quarter" idx="11"/>
          </p:nvPr>
        </p:nvSpPr>
        <p:spPr/>
        <p:txBody>
          <a:bodyPr/>
          <a:lstStyle/>
          <a:p>
            <a:r>
              <a:rPr lang="en-GB">
                <a:solidFill>
                  <a:schemeClr val="bg1"/>
                </a:solidFill>
              </a:rPr>
              <a:t>Association of Directors of Adult Social Services 2026</a:t>
            </a:r>
          </a:p>
        </p:txBody>
      </p:sp>
    </p:spTree>
    <p:extLst>
      <p:ext uri="{BB962C8B-B14F-4D97-AF65-F5344CB8AC3E}">
        <p14:creationId xmlns:p14="http://schemas.microsoft.com/office/powerpoint/2010/main" val="33445525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D27B-0FB7-914E-F9FE-5F49C12771E8}"/>
              </a:ext>
            </a:extLst>
          </p:cNvPr>
          <p:cNvSpPr>
            <a:spLocks noGrp="1"/>
          </p:cNvSpPr>
          <p:nvPr>
            <p:ph type="title"/>
          </p:nvPr>
        </p:nvSpPr>
        <p:spPr>
          <a:xfrm>
            <a:off x="0" y="64418"/>
            <a:ext cx="10515600" cy="1325563"/>
          </a:xfrm>
        </p:spPr>
        <p:txBody>
          <a:bodyPr/>
          <a:lstStyle/>
          <a:p>
            <a:r>
              <a:rPr lang="en-GB" b="1"/>
              <a:t>Safeguarding</a:t>
            </a:r>
          </a:p>
        </p:txBody>
      </p:sp>
      <p:sp>
        <p:nvSpPr>
          <p:cNvPr id="4" name="Footer Placeholder 3">
            <a:extLst>
              <a:ext uri="{FF2B5EF4-FFF2-40B4-BE49-F238E27FC236}">
                <a16:creationId xmlns:a16="http://schemas.microsoft.com/office/drawing/2014/main" id="{715E056A-5F23-0A17-A6AB-1AFAB96684E3}"/>
              </a:ext>
            </a:extLst>
          </p:cNvPr>
          <p:cNvSpPr>
            <a:spLocks noGrp="1"/>
          </p:cNvSpPr>
          <p:nvPr>
            <p:ph type="ftr" sz="quarter" idx="11"/>
          </p:nvPr>
        </p:nvSpPr>
        <p:spPr/>
        <p:txBody>
          <a:bodyPr/>
          <a:lstStyle/>
          <a:p>
            <a:r>
              <a:rPr lang="en-GB"/>
              <a:t>Association of Directors of Adult Social Services 2026</a:t>
            </a:r>
          </a:p>
        </p:txBody>
      </p:sp>
      <p:graphicFrame>
        <p:nvGraphicFramePr>
          <p:cNvPr id="5" name="Content Placeholder 3">
            <a:extLst>
              <a:ext uri="{FF2B5EF4-FFF2-40B4-BE49-F238E27FC236}">
                <a16:creationId xmlns:a16="http://schemas.microsoft.com/office/drawing/2014/main" id="{C067952F-2DA6-2A24-B5C0-05FB027D6539}"/>
              </a:ext>
            </a:extLst>
          </p:cNvPr>
          <p:cNvGraphicFramePr>
            <a:graphicFrameLocks noGrp="1"/>
          </p:cNvGraphicFramePr>
          <p:nvPr>
            <p:ph idx="1"/>
            <p:extLst>
              <p:ext uri="{D42A27DB-BD31-4B8C-83A1-F6EECF244321}">
                <p14:modId xmlns:p14="http://schemas.microsoft.com/office/powerpoint/2010/main" val="2683569127"/>
              </p:ext>
            </p:extLst>
          </p:nvPr>
        </p:nvGraphicFramePr>
        <p:xfrm>
          <a:off x="368665" y="1554494"/>
          <a:ext cx="11454670" cy="4256758"/>
        </p:xfrm>
        <a:graphic>
          <a:graphicData uri="http://schemas.openxmlformats.org/drawingml/2006/table">
            <a:tbl>
              <a:tblPr>
                <a:tableStyleId>{5C22544A-7EE6-4342-B048-85BDC9FD1C3A}</a:tableStyleId>
              </a:tblPr>
              <a:tblGrid>
                <a:gridCol w="7495800">
                  <a:extLst>
                    <a:ext uri="{9D8B030D-6E8A-4147-A177-3AD203B41FA5}">
                      <a16:colId xmlns:a16="http://schemas.microsoft.com/office/drawing/2014/main" val="1874300398"/>
                    </a:ext>
                  </a:extLst>
                </a:gridCol>
                <a:gridCol w="1337300">
                  <a:extLst>
                    <a:ext uri="{9D8B030D-6E8A-4147-A177-3AD203B41FA5}">
                      <a16:colId xmlns:a16="http://schemas.microsoft.com/office/drawing/2014/main" val="286292759"/>
                    </a:ext>
                  </a:extLst>
                </a:gridCol>
                <a:gridCol w="1337300">
                  <a:extLst>
                    <a:ext uri="{9D8B030D-6E8A-4147-A177-3AD203B41FA5}">
                      <a16:colId xmlns:a16="http://schemas.microsoft.com/office/drawing/2014/main" val="1277448400"/>
                    </a:ext>
                  </a:extLst>
                </a:gridCol>
                <a:gridCol w="1284270">
                  <a:extLst>
                    <a:ext uri="{9D8B030D-6E8A-4147-A177-3AD203B41FA5}">
                      <a16:colId xmlns:a16="http://schemas.microsoft.com/office/drawing/2014/main" val="2622904401"/>
                    </a:ext>
                  </a:extLst>
                </a:gridCol>
              </a:tblGrid>
              <a:tr h="1270486">
                <a:tc>
                  <a:txBody>
                    <a:bodyPr/>
                    <a:lstStyle/>
                    <a:p>
                      <a:pPr algn="l" fontAlgn="ctr">
                        <a:buNone/>
                      </a:pPr>
                      <a:r>
                        <a:rPr lang="en-GB" sz="1400" b="1" u="none" strike="noStrike">
                          <a:solidFill>
                            <a:schemeClr val="bg1"/>
                          </a:solidFill>
                          <a:effectLst/>
                          <a:latin typeface="DM Sans" pitchFamily="2" charset="0"/>
                        </a:rPr>
                        <a:t>In the 12 months to 31st March 2026, compared to the previous 12 months (2024/25), what has been the change in the following:</a:t>
                      </a:r>
                      <a:endParaRPr lang="en-GB" sz="1400" b="1" i="0" u="none" strike="noStrike">
                        <a:solidFill>
                          <a:srgbClr val="FF0000"/>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ctr">
                        <a:buNone/>
                      </a:pPr>
                      <a:r>
                        <a:rPr lang="en-GB" sz="1400" b="1" i="0" u="none" strike="noStrike">
                          <a:solidFill>
                            <a:schemeClr val="bg1"/>
                          </a:solidFill>
                          <a:effectLst/>
                          <a:latin typeface="DM Sans" pitchFamily="2" charset="0"/>
                        </a:rPr>
                        <a:t>Increase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ctr">
                        <a:buNone/>
                      </a:pPr>
                      <a:r>
                        <a:rPr lang="en-GB" sz="1400" b="1" i="0" u="none" strike="noStrike">
                          <a:solidFill>
                            <a:schemeClr val="bg1"/>
                          </a:solidFill>
                          <a:effectLst/>
                          <a:latin typeface="DM Sans" pitchFamily="2" charset="0"/>
                        </a:rPr>
                        <a:t>No change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tc>
                  <a:txBody>
                    <a:bodyPr/>
                    <a:lstStyle/>
                    <a:p>
                      <a:pPr algn="ctr" fontAlgn="ctr">
                        <a:buNone/>
                      </a:pPr>
                      <a:r>
                        <a:rPr lang="en-GB" sz="1400" b="1" i="0" u="none" strike="noStrike">
                          <a:solidFill>
                            <a:schemeClr val="bg1"/>
                          </a:solidFill>
                          <a:effectLst/>
                          <a:latin typeface="DM Sans" pitchFamily="2" charset="0"/>
                        </a:rPr>
                        <a:t>Decrease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2A50"/>
                    </a:solidFill>
                  </a:tcPr>
                </a:tc>
                <a:extLst>
                  <a:ext uri="{0D108BD9-81ED-4DB2-BD59-A6C34878D82A}">
                    <a16:rowId xmlns:a16="http://schemas.microsoft.com/office/drawing/2014/main" val="2803434617"/>
                  </a:ext>
                </a:extLst>
              </a:tr>
              <a:tr h="851090">
                <a:tc>
                  <a:txBody>
                    <a:bodyPr/>
                    <a:lstStyle/>
                    <a:p>
                      <a:pPr algn="l" fontAlgn="ctr">
                        <a:buNone/>
                      </a:pPr>
                      <a:r>
                        <a:rPr lang="en-GB" sz="1800" b="0" u="none" strike="noStrike">
                          <a:effectLst/>
                          <a:latin typeface="DM Sans" pitchFamily="2" charset="0"/>
                        </a:rPr>
                        <a:t>Risks in the community relating to mental health and safeguarding as a result of the introduction of Right Care, Right Person (RCRP)</a:t>
                      </a:r>
                      <a:endParaRPr lang="en-GB" sz="18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38%</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62%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0%</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8712630"/>
                  </a:ext>
                </a:extLst>
              </a:tr>
              <a:tr h="787346">
                <a:tc>
                  <a:txBody>
                    <a:bodyPr/>
                    <a:lstStyle/>
                    <a:p>
                      <a:pPr algn="l" fontAlgn="ctr">
                        <a:buNone/>
                      </a:pPr>
                      <a:r>
                        <a:rPr lang="en-GB" sz="1800" b="0" u="none" strike="noStrike">
                          <a:effectLst/>
                          <a:latin typeface="DM Sans" pitchFamily="2" charset="0"/>
                        </a:rPr>
                        <a:t>The number of people who are street homeless who need safeguarding in your area</a:t>
                      </a:r>
                      <a:endParaRPr lang="en-GB" sz="18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chemeClr val="tx1"/>
                          </a:solidFill>
                          <a:effectLst/>
                          <a:latin typeface="DM Sans" pitchFamily="2" charset="0"/>
                        </a:rPr>
                        <a:t>57%</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chemeClr val="tx1"/>
                          </a:solidFill>
                          <a:effectLst/>
                          <a:latin typeface="DM Sans" pitchFamily="2" charset="0"/>
                        </a:rPr>
                        <a:t>41%</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chemeClr val="tx1"/>
                          </a:solidFill>
                          <a:effectLst/>
                          <a:latin typeface="DM Sans" pitchFamily="2" charset="0"/>
                        </a:rPr>
                        <a:t>1%</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2389592"/>
                  </a:ext>
                </a:extLst>
              </a:tr>
              <a:tr h="574808">
                <a:tc>
                  <a:txBody>
                    <a:bodyPr/>
                    <a:lstStyle/>
                    <a:p>
                      <a:pPr algn="l" fontAlgn="ctr">
                        <a:buNone/>
                      </a:pPr>
                      <a:r>
                        <a:rPr lang="en-GB" sz="1800" b="0" u="none" strike="noStrike">
                          <a:effectLst/>
                          <a:latin typeface="DM Sans" pitchFamily="2" charset="0"/>
                        </a:rPr>
                        <a:t>The number of people in temporary housing who need safeguarding in your area </a:t>
                      </a:r>
                      <a:endParaRPr lang="en-GB" sz="18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61%</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37%</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2672016"/>
                  </a:ext>
                </a:extLst>
              </a:tr>
              <a:tr h="773028">
                <a:tc>
                  <a:txBody>
                    <a:bodyPr/>
                    <a:lstStyle/>
                    <a:p>
                      <a:pPr algn="l" fontAlgn="ctr">
                        <a:buNone/>
                      </a:pPr>
                      <a:r>
                        <a:rPr lang="en-GB" sz="1800" b="0" u="none" strike="noStrike">
                          <a:effectLst/>
                          <a:latin typeface="DM Sans" pitchFamily="2" charset="0"/>
                        </a:rPr>
                        <a:t>The number of safeguarding adult reviews (SARs) related primarily to Mental Health</a:t>
                      </a:r>
                      <a:endParaRPr lang="en-GB" sz="18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34%</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62%</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400" b="0" i="0" u="none" strike="noStrike">
                          <a:solidFill>
                            <a:srgbClr val="000000"/>
                          </a:solidFill>
                          <a:effectLst/>
                          <a:latin typeface="DM Sans" pitchFamily="2" charset="0"/>
                        </a:rPr>
                        <a:t>4%</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8258854"/>
                  </a:ext>
                </a:extLst>
              </a:tr>
            </a:tbl>
          </a:graphicData>
        </a:graphic>
      </p:graphicFrame>
    </p:spTree>
    <p:extLst>
      <p:ext uri="{BB962C8B-B14F-4D97-AF65-F5344CB8AC3E}">
        <p14:creationId xmlns:p14="http://schemas.microsoft.com/office/powerpoint/2010/main" val="24916172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CB53-131C-BBF1-99E9-B0455A5DAF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CFE0D2-10C8-E4D4-42C1-7F3C00E0C07B}"/>
              </a:ext>
            </a:extLst>
          </p:cNvPr>
          <p:cNvSpPr>
            <a:spLocks noGrp="1"/>
          </p:cNvSpPr>
          <p:nvPr>
            <p:ph type="title"/>
          </p:nvPr>
        </p:nvSpPr>
        <p:spPr>
          <a:xfrm>
            <a:off x="0" y="31444"/>
            <a:ext cx="10515600" cy="1325563"/>
          </a:xfrm>
        </p:spPr>
        <p:txBody>
          <a:bodyPr/>
          <a:lstStyle/>
          <a:p>
            <a:r>
              <a:rPr lang="en-GB" b="1"/>
              <a:t>Safeguarding</a:t>
            </a:r>
          </a:p>
        </p:txBody>
      </p:sp>
      <p:sp>
        <p:nvSpPr>
          <p:cNvPr id="4" name="Footer Placeholder 3">
            <a:extLst>
              <a:ext uri="{FF2B5EF4-FFF2-40B4-BE49-F238E27FC236}">
                <a16:creationId xmlns:a16="http://schemas.microsoft.com/office/drawing/2014/main" id="{84625C61-9FC8-9428-FAD2-C55F0B128C7F}"/>
              </a:ext>
            </a:extLst>
          </p:cNvPr>
          <p:cNvSpPr>
            <a:spLocks noGrp="1"/>
          </p:cNvSpPr>
          <p:nvPr>
            <p:ph type="ftr" sz="quarter" idx="11"/>
          </p:nvPr>
        </p:nvSpPr>
        <p:spPr/>
        <p:txBody>
          <a:bodyPr/>
          <a:lstStyle/>
          <a:p>
            <a:r>
              <a:rPr lang="en-GB"/>
              <a:t>Association of Directors of Adult Social Services 2026</a:t>
            </a:r>
          </a:p>
        </p:txBody>
      </p:sp>
      <p:graphicFrame>
        <p:nvGraphicFramePr>
          <p:cNvPr id="7" name="Table 6">
            <a:extLst>
              <a:ext uri="{FF2B5EF4-FFF2-40B4-BE49-F238E27FC236}">
                <a16:creationId xmlns:a16="http://schemas.microsoft.com/office/drawing/2014/main" id="{D57E2A05-79EB-A9A0-BD5D-C734EF61C6AE}"/>
              </a:ext>
            </a:extLst>
          </p:cNvPr>
          <p:cNvGraphicFramePr>
            <a:graphicFrameLocks noGrp="1"/>
          </p:cNvGraphicFramePr>
          <p:nvPr>
            <p:extLst>
              <p:ext uri="{D42A27DB-BD31-4B8C-83A1-F6EECF244321}">
                <p14:modId xmlns:p14="http://schemas.microsoft.com/office/powerpoint/2010/main" val="3133798583"/>
              </p:ext>
            </p:extLst>
          </p:nvPr>
        </p:nvGraphicFramePr>
        <p:xfrm>
          <a:off x="252663" y="1357007"/>
          <a:ext cx="11658600" cy="4779103"/>
        </p:xfrm>
        <a:graphic>
          <a:graphicData uri="http://schemas.openxmlformats.org/drawingml/2006/table">
            <a:tbl>
              <a:tblPr>
                <a:tableStyleId>{5C22544A-7EE6-4342-B048-85BDC9FD1C3A}</a:tableStyleId>
              </a:tblPr>
              <a:tblGrid>
                <a:gridCol w="10058550">
                  <a:extLst>
                    <a:ext uri="{9D8B030D-6E8A-4147-A177-3AD203B41FA5}">
                      <a16:colId xmlns:a16="http://schemas.microsoft.com/office/drawing/2014/main" val="1724458635"/>
                    </a:ext>
                  </a:extLst>
                </a:gridCol>
                <a:gridCol w="1600050">
                  <a:extLst>
                    <a:ext uri="{9D8B030D-6E8A-4147-A177-3AD203B41FA5}">
                      <a16:colId xmlns:a16="http://schemas.microsoft.com/office/drawing/2014/main" val="2523019118"/>
                    </a:ext>
                  </a:extLst>
                </a:gridCol>
              </a:tblGrid>
              <a:tr h="868927">
                <a:tc>
                  <a:txBody>
                    <a:bodyPr/>
                    <a:lstStyle/>
                    <a:p>
                      <a:pPr algn="l" fontAlgn="ctr">
                        <a:buNone/>
                      </a:pPr>
                      <a:r>
                        <a:rPr lang="en-GB" sz="1600" b="1" kern="1200">
                          <a:solidFill>
                            <a:schemeClr val="bg1"/>
                          </a:solidFill>
                          <a:effectLst/>
                          <a:latin typeface="DM Sans" pitchFamily="2" charset="0"/>
                          <a:ea typeface="+mn-ea"/>
                          <a:cs typeface="+mn-cs"/>
                        </a:rPr>
                        <a:t>% of Directors reporting the following factors have increased safeguarding concerns</a:t>
                      </a:r>
                      <a:endParaRPr lang="en-GB" sz="1600" b="1" i="0" u="none" strike="noStrike">
                        <a:solidFill>
                          <a:schemeClr val="bg1"/>
                        </a:solidFill>
                        <a:effectLst/>
                        <a:latin typeface="DM Sans"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tc>
                  <a:txBody>
                    <a:bodyPr/>
                    <a:lstStyle/>
                    <a:p>
                      <a:pPr algn="l" fontAlgn="ctr">
                        <a:buNone/>
                      </a:pPr>
                      <a:r>
                        <a:rPr lang="en-GB" sz="1200" b="1" i="0" u="none" strike="noStrike">
                          <a:solidFill>
                            <a:schemeClr val="bg1"/>
                          </a:solidFill>
                          <a:effectLst/>
                          <a:latin typeface="DM Sans" pitchFamily="2" charset="0"/>
                        </a:rPr>
                        <a:t>Increase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0146"/>
                    </a:solidFill>
                  </a:tcPr>
                </a:tc>
                <a:extLst>
                  <a:ext uri="{0D108BD9-81ED-4DB2-BD59-A6C34878D82A}">
                    <a16:rowId xmlns:a16="http://schemas.microsoft.com/office/drawing/2014/main" val="3827687447"/>
                  </a:ext>
                </a:extLst>
              </a:tr>
              <a:tr h="434464">
                <a:tc>
                  <a:txBody>
                    <a:bodyPr/>
                    <a:lstStyle/>
                    <a:p>
                      <a:pPr algn="l" fontAlgn="ctr">
                        <a:buNone/>
                      </a:pPr>
                      <a:r>
                        <a:rPr lang="en-GB" sz="1600" b="1" u="none" strike="noStrike">
                          <a:effectLst/>
                          <a:latin typeface="DM Sans" pitchFamily="2" charset="0"/>
                        </a:rPr>
                        <a:t>Complexity of needs included frailty and complex medical conditions</a:t>
                      </a:r>
                      <a:endParaRPr lang="en-GB" sz="1600" b="1"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1" i="0" u="none" strike="noStrike">
                          <a:solidFill>
                            <a:srgbClr val="000000"/>
                          </a:solidFill>
                          <a:effectLst/>
                          <a:latin typeface="DM Sans" pitchFamily="2" charset="0"/>
                        </a:rPr>
                        <a:t>80%</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611828"/>
                  </a:ext>
                </a:extLst>
              </a:tr>
              <a:tr h="434464">
                <a:tc>
                  <a:txBody>
                    <a:bodyPr/>
                    <a:lstStyle/>
                    <a:p>
                      <a:pPr algn="l" fontAlgn="ctr">
                        <a:buNone/>
                      </a:pPr>
                      <a:r>
                        <a:rPr lang="en-GB" sz="1600" b="1" u="none" strike="noStrike">
                          <a:effectLst/>
                          <a:latin typeface="DM Sans" pitchFamily="2" charset="0"/>
                        </a:rPr>
                        <a:t>Poverty</a:t>
                      </a:r>
                      <a:endParaRPr lang="en-GB" sz="1600" b="1"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600" b="1" i="0" u="none" strike="noStrike">
                          <a:solidFill>
                            <a:srgbClr val="000000"/>
                          </a:solidFill>
                          <a:effectLst/>
                          <a:latin typeface="DM Sans" pitchFamily="2" charset="0"/>
                        </a:rPr>
                        <a:t>64%</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9019374"/>
                  </a:ext>
                </a:extLst>
              </a:tr>
              <a:tr h="434464">
                <a:tc>
                  <a:txBody>
                    <a:bodyPr/>
                    <a:lstStyle/>
                    <a:p>
                      <a:pPr algn="l" fontAlgn="ctr">
                        <a:buNone/>
                      </a:pPr>
                      <a:r>
                        <a:rPr lang="en-GB" sz="1200" b="0" u="none" strike="noStrike">
                          <a:effectLst/>
                          <a:latin typeface="DM Sans" pitchFamily="2" charset="0"/>
                        </a:rPr>
                        <a:t>Better awareness and understanding of safeguarding processes by those who make referrals</a:t>
                      </a:r>
                      <a:endParaRPr lang="en-GB" sz="12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200" b="0" i="0" u="none" strike="noStrike">
                          <a:solidFill>
                            <a:srgbClr val="000000"/>
                          </a:solidFill>
                          <a:effectLst/>
                          <a:latin typeface="DM Sans" pitchFamily="2" charset="0"/>
                        </a:rPr>
                        <a:t>56%</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7401244"/>
                  </a:ext>
                </a:extLst>
              </a:tr>
              <a:tr h="434464">
                <a:tc>
                  <a:txBody>
                    <a:bodyPr/>
                    <a:lstStyle/>
                    <a:p>
                      <a:pPr algn="l" fontAlgn="ctr">
                        <a:buNone/>
                      </a:pPr>
                      <a:r>
                        <a:rPr lang="en-GB" sz="1200" b="0" u="none" strike="noStrike">
                          <a:effectLst/>
                          <a:latin typeface="DM Sans" pitchFamily="2" charset="0"/>
                        </a:rPr>
                        <a:t>Inadequate / unsafe hospital discharge process</a:t>
                      </a:r>
                      <a:endParaRPr lang="en-GB" sz="12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200" b="0" i="0" u="none" strike="noStrike">
                          <a:solidFill>
                            <a:srgbClr val="000000"/>
                          </a:solidFill>
                          <a:effectLst/>
                          <a:latin typeface="DM Sans" pitchFamily="2" charset="0"/>
                        </a:rPr>
                        <a:t>49%</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475333"/>
                  </a:ext>
                </a:extLst>
              </a:tr>
              <a:tr h="434464">
                <a:tc>
                  <a:txBody>
                    <a:bodyPr/>
                    <a:lstStyle/>
                    <a:p>
                      <a:pPr algn="l" fontAlgn="ctr">
                        <a:buNone/>
                      </a:pPr>
                      <a:r>
                        <a:rPr lang="en-GB" sz="1200" b="0" u="none" strike="noStrike">
                          <a:effectLst/>
                          <a:latin typeface="DM Sans" pitchFamily="2" charset="0"/>
                        </a:rPr>
                        <a:t>Insufficiency of CHC</a:t>
                      </a:r>
                      <a:endParaRPr lang="en-GB" sz="12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200" b="0" i="0" u="none" strike="noStrike">
                          <a:solidFill>
                            <a:srgbClr val="000000"/>
                          </a:solidFill>
                          <a:effectLst/>
                          <a:latin typeface="DM Sans" pitchFamily="2" charset="0"/>
                        </a:rPr>
                        <a:t>39%</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5898530"/>
                  </a:ext>
                </a:extLst>
              </a:tr>
              <a:tr h="434464">
                <a:tc>
                  <a:txBody>
                    <a:bodyPr/>
                    <a:lstStyle/>
                    <a:p>
                      <a:pPr algn="l" fontAlgn="ctr">
                        <a:buNone/>
                      </a:pPr>
                      <a:r>
                        <a:rPr lang="en-GB" sz="1200" b="0" u="none" strike="noStrike">
                          <a:effectLst/>
                          <a:latin typeface="DM Sans" pitchFamily="2" charset="0"/>
                        </a:rPr>
                        <a:t>Fragility of local care markets</a:t>
                      </a:r>
                      <a:endParaRPr lang="en-GB" sz="12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200" b="0" i="0" u="none" strike="noStrike">
                          <a:solidFill>
                            <a:srgbClr val="000000"/>
                          </a:solidFill>
                          <a:effectLst/>
                          <a:latin typeface="DM Sans" pitchFamily="2" charset="0"/>
                        </a:rPr>
                        <a:t>36%</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1617098"/>
                  </a:ext>
                </a:extLst>
              </a:tr>
              <a:tr h="434464">
                <a:tc>
                  <a:txBody>
                    <a:bodyPr/>
                    <a:lstStyle/>
                    <a:p>
                      <a:pPr algn="l" fontAlgn="ctr">
                        <a:buNone/>
                      </a:pPr>
                      <a:r>
                        <a:rPr lang="en-GB" sz="1200" b="0" u="none" strike="noStrike">
                          <a:effectLst/>
                          <a:latin typeface="DM Sans" pitchFamily="2" charset="0"/>
                        </a:rPr>
                        <a:t>Delayed CQC inspections of Home Care Providers</a:t>
                      </a:r>
                      <a:endParaRPr lang="en-GB" sz="12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200" b="0" i="0" u="none" strike="noStrike">
                          <a:solidFill>
                            <a:srgbClr val="000000"/>
                          </a:solidFill>
                          <a:effectLst/>
                          <a:latin typeface="DM Sans" pitchFamily="2" charset="0"/>
                        </a:rPr>
                        <a:t>31%</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44032714"/>
                  </a:ext>
                </a:extLst>
              </a:tr>
              <a:tr h="434464">
                <a:tc>
                  <a:txBody>
                    <a:bodyPr/>
                    <a:lstStyle/>
                    <a:p>
                      <a:pPr algn="l" fontAlgn="ctr">
                        <a:buNone/>
                      </a:pPr>
                      <a:r>
                        <a:rPr lang="en-GB" sz="1200" b="0" u="none" strike="noStrike">
                          <a:effectLst/>
                          <a:latin typeface="DM Sans" pitchFamily="2" charset="0"/>
                        </a:rPr>
                        <a:t>Factors relating to Right Care Right Person</a:t>
                      </a:r>
                      <a:endParaRPr lang="en-GB" sz="12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200" b="0" i="0" u="none" strike="noStrike">
                          <a:solidFill>
                            <a:srgbClr val="000000"/>
                          </a:solidFill>
                          <a:effectLst/>
                          <a:latin typeface="DM Sans" pitchFamily="2" charset="0"/>
                        </a:rPr>
                        <a:t>29%</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12598768"/>
                  </a:ext>
                </a:extLst>
              </a:tr>
              <a:tr h="434464">
                <a:tc>
                  <a:txBody>
                    <a:bodyPr/>
                    <a:lstStyle/>
                    <a:p>
                      <a:pPr algn="l" fontAlgn="ctr">
                        <a:buNone/>
                      </a:pPr>
                      <a:r>
                        <a:rPr lang="en-GB" sz="1200" b="0" u="none" strike="noStrike">
                          <a:effectLst/>
                          <a:latin typeface="DM Sans" pitchFamily="2" charset="0"/>
                        </a:rPr>
                        <a:t>Self-funders reducing their care due to financial pressures</a:t>
                      </a:r>
                      <a:endParaRPr lang="en-GB" sz="1200" b="0" i="0" u="none" strike="noStrike">
                        <a:solidFill>
                          <a:srgbClr val="000000"/>
                        </a:solidFill>
                        <a:effectLst/>
                        <a:latin typeface="DM Sans" pitchFamily="2" charset="0"/>
                      </a:endParaRP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GB" sz="1200" b="0" i="0" u="none" strike="noStrike">
                          <a:solidFill>
                            <a:srgbClr val="000000"/>
                          </a:solidFill>
                          <a:effectLst/>
                          <a:latin typeface="DM Sans" pitchFamily="2" charset="0"/>
                        </a:rPr>
                        <a:t>28%</a:t>
                      </a:r>
                    </a:p>
                  </a:txBody>
                  <a:tcPr marL="0" marR="76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55355041"/>
                  </a:ext>
                </a:extLst>
              </a:tr>
            </a:tbl>
          </a:graphicData>
        </a:graphic>
      </p:graphicFrame>
    </p:spTree>
    <p:extLst>
      <p:ext uri="{BB962C8B-B14F-4D97-AF65-F5344CB8AC3E}">
        <p14:creationId xmlns:p14="http://schemas.microsoft.com/office/powerpoint/2010/main" val="32153097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FB930-43F6-AEE3-8C9E-3BDB099F28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E50B91-6715-E7F8-F8E3-AC8420F55165}"/>
              </a:ext>
            </a:extLst>
          </p:cNvPr>
          <p:cNvSpPr>
            <a:spLocks noGrp="1"/>
          </p:cNvSpPr>
          <p:nvPr>
            <p:ph type="title"/>
          </p:nvPr>
        </p:nvSpPr>
        <p:spPr>
          <a:xfrm>
            <a:off x="71581" y="69561"/>
            <a:ext cx="10515600" cy="1325563"/>
          </a:xfrm>
        </p:spPr>
        <p:txBody>
          <a:bodyPr/>
          <a:lstStyle/>
          <a:p>
            <a:r>
              <a:rPr lang="en-GB" b="1"/>
              <a:t>Recommendations</a:t>
            </a:r>
            <a:endParaRPr lang="en-GB"/>
          </a:p>
        </p:txBody>
      </p:sp>
      <p:sp>
        <p:nvSpPr>
          <p:cNvPr id="3" name="TextBox 2">
            <a:extLst>
              <a:ext uri="{FF2B5EF4-FFF2-40B4-BE49-F238E27FC236}">
                <a16:creationId xmlns:a16="http://schemas.microsoft.com/office/drawing/2014/main" id="{D183DF8E-388E-F7BD-3A54-9F619992628F}"/>
              </a:ext>
            </a:extLst>
          </p:cNvPr>
          <p:cNvSpPr txBox="1"/>
          <p:nvPr/>
        </p:nvSpPr>
        <p:spPr>
          <a:xfrm>
            <a:off x="71581" y="1251284"/>
            <a:ext cx="11959998" cy="5401479"/>
          </a:xfrm>
          <a:prstGeom prst="rect">
            <a:avLst/>
          </a:prstGeom>
          <a:noFill/>
        </p:spPr>
        <p:txBody>
          <a:bodyPr wrap="square" rtlCol="0">
            <a:spAutoFit/>
          </a:bodyPr>
          <a:lstStyle/>
          <a:p>
            <a:r>
              <a:rPr lang="en-GB" sz="2300" b="1">
                <a:latin typeface="DM Sans" pitchFamily="2" charset="0"/>
              </a:rPr>
              <a:t>Continuing Healthcare:</a:t>
            </a:r>
          </a:p>
          <a:p>
            <a:pPr marL="342900" lvl="0" indent="-342900">
              <a:buFont typeface="Arial" panose="020B0604020202020204" pitchFamily="34" charset="0"/>
              <a:buChar char="•"/>
            </a:pPr>
            <a:r>
              <a:rPr lang="en-GB" sz="2300">
                <a:latin typeface="DM Sans" pitchFamily="2" charset="0"/>
              </a:rPr>
              <a:t>Government should work with NHS and adult social care partners to establish a more consistent and accountable implementation of a rights-based national framework for Continuing Healthcare (CHC) that ensures eligibility is determined by legal entitlement and assessed need rather than financial pressures and introduces clearer expectations for dispute resolution and escalation.</a:t>
            </a:r>
          </a:p>
          <a:p>
            <a:r>
              <a:rPr lang="en-GB" sz="2300">
                <a:latin typeface="DM Sans" pitchFamily="2" charset="0"/>
              </a:rPr>
              <a:t> </a:t>
            </a:r>
          </a:p>
          <a:p>
            <a:r>
              <a:rPr lang="en-GB" sz="2300" b="1">
                <a:latin typeface="DM Sans" pitchFamily="2" charset="0"/>
              </a:rPr>
              <a:t>Safeguarding:</a:t>
            </a:r>
          </a:p>
          <a:p>
            <a:pPr marL="342900" lvl="0" indent="-342900">
              <a:buFont typeface="Arial" panose="020B0604020202020204" pitchFamily="34" charset="0"/>
              <a:buChar char="•"/>
            </a:pPr>
            <a:r>
              <a:rPr lang="en-GB" sz="2300">
                <a:latin typeface="DM Sans" pitchFamily="2" charset="0"/>
              </a:rPr>
              <a:t>The recently established National Adult Safeguarding Board consider the issues raised by Directors of Adult Social Services including, but not limited to the increase in the number of Safeguarding Adult Reviews (SARs) related primarily to Mental Health in the past 12 month, the increase in the number of requests for support for people aged 18-24 because of mental health needs in the community and the impact of poverty on an increase in safeguarding concerns in the past year.</a:t>
            </a:r>
          </a:p>
          <a:p>
            <a:endParaRPr lang="en-GB" sz="2300">
              <a:latin typeface="DM Sans" pitchFamily="2" charset="0"/>
            </a:endParaRPr>
          </a:p>
        </p:txBody>
      </p:sp>
    </p:spTree>
    <p:extLst>
      <p:ext uri="{BB962C8B-B14F-4D97-AF65-F5344CB8AC3E}">
        <p14:creationId xmlns:p14="http://schemas.microsoft.com/office/powerpoint/2010/main" val="10436040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49AC3-71E3-FCC2-0D14-8DA5581223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271356-E905-EA17-7F00-8A72101BE10E}"/>
              </a:ext>
            </a:extLst>
          </p:cNvPr>
          <p:cNvSpPr>
            <a:spLocks noGrp="1"/>
          </p:cNvSpPr>
          <p:nvPr>
            <p:ph type="title"/>
          </p:nvPr>
        </p:nvSpPr>
        <p:spPr>
          <a:xfrm>
            <a:off x="71581" y="69561"/>
            <a:ext cx="10515600" cy="1325563"/>
          </a:xfrm>
        </p:spPr>
        <p:txBody>
          <a:bodyPr/>
          <a:lstStyle/>
          <a:p>
            <a:r>
              <a:rPr lang="en-GB" b="1"/>
              <a:t>Recommendations</a:t>
            </a:r>
            <a:endParaRPr lang="en-GB"/>
          </a:p>
        </p:txBody>
      </p:sp>
      <p:sp>
        <p:nvSpPr>
          <p:cNvPr id="3" name="TextBox 2">
            <a:extLst>
              <a:ext uri="{FF2B5EF4-FFF2-40B4-BE49-F238E27FC236}">
                <a16:creationId xmlns:a16="http://schemas.microsoft.com/office/drawing/2014/main" id="{185DE67C-2957-2451-AE4A-161BCF9CCE59}"/>
              </a:ext>
            </a:extLst>
          </p:cNvPr>
          <p:cNvSpPr txBox="1"/>
          <p:nvPr/>
        </p:nvSpPr>
        <p:spPr>
          <a:xfrm>
            <a:off x="71581" y="1251284"/>
            <a:ext cx="11959998" cy="4693593"/>
          </a:xfrm>
          <a:prstGeom prst="rect">
            <a:avLst/>
          </a:prstGeom>
          <a:noFill/>
        </p:spPr>
        <p:txBody>
          <a:bodyPr wrap="square" rtlCol="0">
            <a:spAutoFit/>
          </a:bodyPr>
          <a:lstStyle/>
          <a:p>
            <a:r>
              <a:rPr lang="en-GB" sz="2300">
                <a:latin typeface="DM Sans" pitchFamily="2" charset="0"/>
              </a:rPr>
              <a:t> </a:t>
            </a:r>
          </a:p>
          <a:p>
            <a:r>
              <a:rPr lang="en-GB" sz="2300" b="1">
                <a:latin typeface="DM Sans" pitchFamily="2" charset="0"/>
              </a:rPr>
              <a:t>Multiple Disadvantage:</a:t>
            </a:r>
          </a:p>
          <a:p>
            <a:pPr marL="342900" lvl="0" indent="-342900">
              <a:buFont typeface="Arial" panose="020B0604020202020204" pitchFamily="34" charset="0"/>
              <a:buChar char="•"/>
            </a:pPr>
            <a:r>
              <a:rPr lang="en-GB" sz="2300">
                <a:latin typeface="DM Sans" pitchFamily="2" charset="0"/>
              </a:rPr>
              <a:t>As part of the Independent Commission on Adult Social Care, Baroness Casey should examine the impact of changes in support and provision by public sector bodies, including the Police and NHS, for people who are experiencing multiple disadvantage factors including homelessness, mental ill health, substance misuse, domestic abuse and interactions with the criminal justice system. As this report shows, adult social care is having to increasingly step in to support individuals whose range of needs fall outside of adult social care's legal duties, such as the Care Act.</a:t>
            </a:r>
          </a:p>
          <a:p>
            <a:pPr lvl="0"/>
            <a:endParaRPr lang="en-GB" sz="2300">
              <a:latin typeface="DM Sans" pitchFamily="2" charset="0"/>
            </a:endParaRPr>
          </a:p>
          <a:p>
            <a:pPr lvl="0"/>
            <a:endParaRPr lang="en-GB" sz="2300">
              <a:latin typeface="DM Sans" pitchFamily="2" charset="0"/>
            </a:endParaRPr>
          </a:p>
          <a:p>
            <a:endParaRPr lang="en-GB" sz="2300">
              <a:latin typeface="DM Sans" pitchFamily="2" charset="0"/>
            </a:endParaRPr>
          </a:p>
        </p:txBody>
      </p:sp>
    </p:spTree>
    <p:extLst>
      <p:ext uri="{BB962C8B-B14F-4D97-AF65-F5344CB8AC3E}">
        <p14:creationId xmlns:p14="http://schemas.microsoft.com/office/powerpoint/2010/main" val="9295318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5C29D-302C-F236-BE9D-02DA798DDD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B10C64-CCAF-CFEB-F681-D3B6AE4B26FE}"/>
              </a:ext>
            </a:extLst>
          </p:cNvPr>
          <p:cNvSpPr>
            <a:spLocks noGrp="1"/>
          </p:cNvSpPr>
          <p:nvPr>
            <p:ph type="title"/>
          </p:nvPr>
        </p:nvSpPr>
        <p:spPr>
          <a:xfrm>
            <a:off x="71581" y="69561"/>
            <a:ext cx="10515600" cy="1325563"/>
          </a:xfrm>
        </p:spPr>
        <p:txBody>
          <a:bodyPr/>
          <a:lstStyle/>
          <a:p>
            <a:r>
              <a:rPr lang="en-GB" b="1"/>
              <a:t>Recommendations</a:t>
            </a:r>
            <a:endParaRPr lang="en-GB"/>
          </a:p>
        </p:txBody>
      </p:sp>
      <p:sp>
        <p:nvSpPr>
          <p:cNvPr id="3" name="TextBox 2">
            <a:extLst>
              <a:ext uri="{FF2B5EF4-FFF2-40B4-BE49-F238E27FC236}">
                <a16:creationId xmlns:a16="http://schemas.microsoft.com/office/drawing/2014/main" id="{771E3831-6737-5358-E776-6ACC00DF5B75}"/>
              </a:ext>
            </a:extLst>
          </p:cNvPr>
          <p:cNvSpPr txBox="1"/>
          <p:nvPr/>
        </p:nvSpPr>
        <p:spPr>
          <a:xfrm>
            <a:off x="71581" y="1251284"/>
            <a:ext cx="11959998" cy="5047536"/>
          </a:xfrm>
          <a:prstGeom prst="rect">
            <a:avLst/>
          </a:prstGeom>
          <a:noFill/>
        </p:spPr>
        <p:txBody>
          <a:bodyPr wrap="square" rtlCol="0">
            <a:spAutoFit/>
          </a:bodyPr>
          <a:lstStyle/>
          <a:p>
            <a:r>
              <a:rPr lang="en-GB" sz="2300" b="1">
                <a:latin typeface="DM Sans" pitchFamily="2" charset="0"/>
              </a:rPr>
              <a:t>Preparation for Adulthood: </a:t>
            </a:r>
          </a:p>
          <a:p>
            <a:pPr marL="342900" lvl="0" indent="-342900">
              <a:buFont typeface="Arial" panose="020B0604020202020204" pitchFamily="34" charset="0"/>
              <a:buChar char="•"/>
            </a:pPr>
            <a:r>
              <a:rPr lang="en-GB" sz="2300">
                <a:latin typeface="DM Sans" pitchFamily="2" charset="0"/>
              </a:rPr>
              <a:t>Aligning and updating guidance: A cross-government approach to align statutory guidance and policy across DHSC, DFE and MHCLG is essential. The Care Act Statutory Guidance needs to be updated to ensure it supports identification and early work with those in the 14–25 age group who are at risk of not making successful progression to adulthood. </a:t>
            </a:r>
          </a:p>
          <a:p>
            <a:pPr marL="342900" lvl="0" indent="-342900">
              <a:buFont typeface="Arial" panose="020B0604020202020204" pitchFamily="34" charset="0"/>
              <a:buChar char="•"/>
            </a:pPr>
            <a:endParaRPr lang="en-GB" sz="2300">
              <a:latin typeface="DM Sans" pitchFamily="2" charset="0"/>
            </a:endParaRPr>
          </a:p>
          <a:p>
            <a:pPr marL="342900" lvl="0" indent="-342900">
              <a:buFont typeface="Arial" panose="020B0604020202020204" pitchFamily="34" charset="0"/>
              <a:buChar char="•"/>
            </a:pPr>
            <a:r>
              <a:rPr lang="en-GB" sz="2300">
                <a:latin typeface="DM Sans" pitchFamily="2" charset="0"/>
              </a:rPr>
              <a:t>Government to work with key stakeholders and people with lived experience to coproduce a national set of standards that outlines clear roles and responsibilities across education, health and social care regarding transitions to adulthood. </a:t>
            </a:r>
          </a:p>
          <a:p>
            <a:pPr marL="342900" lvl="0" indent="-342900">
              <a:buFont typeface="Arial" panose="020B0604020202020204" pitchFamily="34" charset="0"/>
              <a:buChar char="•"/>
            </a:pPr>
            <a:endParaRPr lang="en-GB" sz="2300">
              <a:latin typeface="DM Sans" pitchFamily="2" charset="0"/>
            </a:endParaRPr>
          </a:p>
          <a:p>
            <a:pPr marL="342900" lvl="0" indent="-342900">
              <a:buFont typeface="Arial" panose="020B0604020202020204" pitchFamily="34" charset="0"/>
              <a:buChar char="•"/>
            </a:pPr>
            <a:r>
              <a:rPr lang="en-GB" sz="2300">
                <a:latin typeface="DM Sans" pitchFamily="2" charset="0"/>
              </a:rPr>
              <a:t>Coordinated data systems: Government to work with the sector to develop data to be collected and stored in ways that better allow forward planning and anticipation of future need across children’s and adult social care.</a:t>
            </a:r>
          </a:p>
        </p:txBody>
      </p:sp>
    </p:spTree>
    <p:extLst>
      <p:ext uri="{BB962C8B-B14F-4D97-AF65-F5344CB8AC3E}">
        <p14:creationId xmlns:p14="http://schemas.microsoft.com/office/powerpoint/2010/main" val="682796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23F81-D052-BD19-1CBF-B9464836232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C7B08DF-A800-AA71-9C78-2FE019FF688F}"/>
              </a:ext>
            </a:extLst>
          </p:cNvPr>
          <p:cNvSpPr>
            <a:spLocks noGrp="1"/>
          </p:cNvSpPr>
          <p:nvPr>
            <p:ph type="title"/>
          </p:nvPr>
        </p:nvSpPr>
        <p:spPr>
          <a:xfrm>
            <a:off x="0" y="18256"/>
            <a:ext cx="10515600" cy="886718"/>
          </a:xfrm>
        </p:spPr>
        <p:txBody>
          <a:bodyPr/>
          <a:lstStyle/>
          <a:p>
            <a:r>
              <a:rPr lang="en-GB" b="1"/>
              <a:t>Financial pressures persist </a:t>
            </a:r>
          </a:p>
        </p:txBody>
      </p:sp>
      <p:sp>
        <p:nvSpPr>
          <p:cNvPr id="6" name="Content Placeholder 5">
            <a:extLst>
              <a:ext uri="{FF2B5EF4-FFF2-40B4-BE49-F238E27FC236}">
                <a16:creationId xmlns:a16="http://schemas.microsoft.com/office/drawing/2014/main" id="{46CD92BC-5BDA-A238-23C4-F70F1C42D55A}"/>
              </a:ext>
            </a:extLst>
          </p:cNvPr>
          <p:cNvSpPr>
            <a:spLocks noGrp="1"/>
          </p:cNvSpPr>
          <p:nvPr>
            <p:ph idx="1"/>
          </p:nvPr>
        </p:nvSpPr>
        <p:spPr>
          <a:xfrm>
            <a:off x="122548" y="1343818"/>
            <a:ext cx="12000322" cy="5424627"/>
          </a:xfrm>
        </p:spPr>
        <p:txBody>
          <a:bodyPr>
            <a:normAutofit/>
          </a:bodyPr>
          <a:lstStyle/>
          <a:p>
            <a:r>
              <a:rPr lang="en-GB" sz="2400" b="1">
                <a:solidFill>
                  <a:srgbClr val="920146"/>
                </a:solidFill>
              </a:rPr>
              <a:t>£715mn </a:t>
            </a:r>
            <a:r>
              <a:rPr lang="en-GB" sz="2400"/>
              <a:t>overspend, equivalent to 3.2% of net adult social care budget in 2025/26. A slight decrease on £764mn in 2024/25. </a:t>
            </a:r>
          </a:p>
          <a:p>
            <a:endParaRPr lang="en-GB" sz="2400"/>
          </a:p>
          <a:p>
            <a:r>
              <a:rPr lang="en-GB" sz="2400"/>
              <a:t>The trend of significant overspends of over half a billion pounds a year solidifying since 2023/24.</a:t>
            </a:r>
          </a:p>
          <a:p>
            <a:endParaRPr lang="en-GB" sz="2400" b="1">
              <a:solidFill>
                <a:srgbClr val="920146"/>
              </a:solidFill>
            </a:endParaRPr>
          </a:p>
          <a:p>
            <a:r>
              <a:rPr lang="en-GB" sz="2400" b="1">
                <a:solidFill>
                  <a:srgbClr val="920146"/>
                </a:solidFill>
              </a:rPr>
              <a:t>80% </a:t>
            </a:r>
            <a:r>
              <a:rPr lang="en-GB" sz="2400"/>
              <a:t>of councils overspent on their adult social care budget in 2025/26, the same proportion as the previous year.</a:t>
            </a:r>
          </a:p>
          <a:p>
            <a:endParaRPr lang="en-GB" sz="2400"/>
          </a:p>
          <a:p>
            <a:r>
              <a:rPr lang="en-GB" sz="2400" b="1">
                <a:solidFill>
                  <a:srgbClr val="920146"/>
                </a:solidFill>
              </a:rPr>
              <a:t>66% </a:t>
            </a:r>
            <a:r>
              <a:rPr lang="en-GB" sz="2400"/>
              <a:t>of councils who overspent in 2025/26 used underspends by other council department to cover overspending, this was followed by 62% who used reserves. These do not need to be paid back.</a:t>
            </a:r>
          </a:p>
          <a:p>
            <a:endParaRPr lang="en-GB" sz="2400" b="1">
              <a:solidFill>
                <a:srgbClr val="920146"/>
              </a:solidFill>
            </a:endParaRPr>
          </a:p>
          <a:p>
            <a:pPr marL="0" indent="0">
              <a:buNone/>
            </a:pPr>
            <a:endParaRPr lang="en-GB" sz="2400"/>
          </a:p>
          <a:p>
            <a:pPr marL="0" indent="0">
              <a:buNone/>
            </a:pPr>
            <a:endParaRPr lang="en-GB">
              <a:solidFill>
                <a:srgbClr val="FF0000"/>
              </a:solidFill>
            </a:endParaRPr>
          </a:p>
        </p:txBody>
      </p:sp>
      <p:sp>
        <p:nvSpPr>
          <p:cNvPr id="4" name="Footer Placeholder 3">
            <a:extLst>
              <a:ext uri="{FF2B5EF4-FFF2-40B4-BE49-F238E27FC236}">
                <a16:creationId xmlns:a16="http://schemas.microsoft.com/office/drawing/2014/main" id="{FB191A20-0553-7B88-A806-2433EA02D85D}"/>
              </a:ext>
            </a:extLst>
          </p:cNvPr>
          <p:cNvSpPr>
            <a:spLocks noGrp="1"/>
          </p:cNvSpPr>
          <p:nvPr>
            <p:ph type="ftr" sz="quarter" idx="11"/>
          </p:nvPr>
        </p:nvSpPr>
        <p:spPr/>
        <p:txBody>
          <a:bodyPr/>
          <a:lstStyle/>
          <a:p>
            <a:r>
              <a:rPr lang="en-GB"/>
              <a:t>Association of Directors of Adult Social Services 2026</a:t>
            </a:r>
          </a:p>
        </p:txBody>
      </p:sp>
    </p:spTree>
    <p:extLst>
      <p:ext uri="{BB962C8B-B14F-4D97-AF65-F5344CB8AC3E}">
        <p14:creationId xmlns:p14="http://schemas.microsoft.com/office/powerpoint/2010/main" val="2454826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7668B-19B3-EF8C-48E2-8E5F6FC16DD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0CE3E13-B506-8AC8-F237-69A86D62B737}"/>
              </a:ext>
            </a:extLst>
          </p:cNvPr>
          <p:cNvSpPr>
            <a:spLocks noGrp="1"/>
          </p:cNvSpPr>
          <p:nvPr>
            <p:ph type="title"/>
          </p:nvPr>
        </p:nvSpPr>
        <p:spPr>
          <a:xfrm>
            <a:off x="84841" y="143268"/>
            <a:ext cx="10515600" cy="1325563"/>
          </a:xfrm>
        </p:spPr>
        <p:txBody>
          <a:bodyPr/>
          <a:lstStyle/>
          <a:p>
            <a:r>
              <a:rPr lang="en-GB" b="1"/>
              <a:t>More savings required, low levels of confidence they can be achieved</a:t>
            </a:r>
          </a:p>
        </p:txBody>
      </p:sp>
      <p:sp>
        <p:nvSpPr>
          <p:cNvPr id="6" name="Content Placeholder 5">
            <a:extLst>
              <a:ext uri="{FF2B5EF4-FFF2-40B4-BE49-F238E27FC236}">
                <a16:creationId xmlns:a16="http://schemas.microsoft.com/office/drawing/2014/main" id="{1F5B2D5D-1E20-8FE7-3BA6-F74EB4A46C03}"/>
              </a:ext>
            </a:extLst>
          </p:cNvPr>
          <p:cNvSpPr>
            <a:spLocks noGrp="1"/>
          </p:cNvSpPr>
          <p:nvPr>
            <p:ph idx="1"/>
          </p:nvPr>
        </p:nvSpPr>
        <p:spPr>
          <a:xfrm>
            <a:off x="207390" y="1825625"/>
            <a:ext cx="11802358" cy="4351338"/>
          </a:xfrm>
        </p:spPr>
        <p:txBody>
          <a:bodyPr/>
          <a:lstStyle/>
          <a:p>
            <a:pPr>
              <a:lnSpc>
                <a:spcPct val="100000"/>
              </a:lnSpc>
            </a:pPr>
            <a:r>
              <a:rPr lang="en-GB" sz="2400" b="1">
                <a:solidFill>
                  <a:srgbClr val="920146"/>
                </a:solidFill>
              </a:rPr>
              <a:t>£909mn </a:t>
            </a:r>
            <a:r>
              <a:rPr lang="en-GB" sz="2400"/>
              <a:t>of savings planned for adult social care budgets in 2026/27, down slightly on last year of £932mn. This figure represents 3.5% of adult social care net budgets.</a:t>
            </a:r>
          </a:p>
          <a:p>
            <a:pPr>
              <a:lnSpc>
                <a:spcPct val="100000"/>
              </a:lnSpc>
            </a:pPr>
            <a:endParaRPr lang="en-GB" sz="2400"/>
          </a:p>
          <a:p>
            <a:pPr>
              <a:lnSpc>
                <a:spcPct val="100000"/>
              </a:lnSpc>
            </a:pPr>
            <a:r>
              <a:rPr lang="en-GB" altLang="en-US" sz="2400" b="1">
                <a:solidFill>
                  <a:srgbClr val="940042"/>
                </a:solidFill>
                <a:cs typeface="Arial" panose="020B0604020202020204" pitchFamily="34" charset="0"/>
              </a:rPr>
              <a:t>15% </a:t>
            </a:r>
            <a:r>
              <a:rPr lang="en-GB" altLang="en-US" sz="2400">
                <a:cs typeface="Arial" panose="020B0604020202020204" pitchFamily="34" charset="0"/>
              </a:rPr>
              <a:t>of Directors are fully confident they can deliver planned savings in full, 73% are partially confident. This is broadly the same as last year.</a:t>
            </a:r>
          </a:p>
          <a:p>
            <a:pPr>
              <a:lnSpc>
                <a:spcPct val="100000"/>
              </a:lnSpc>
            </a:pPr>
            <a:endParaRPr lang="en-GB" altLang="en-US" sz="2400">
              <a:cs typeface="Arial" panose="020B0604020202020204" pitchFamily="34" charset="0"/>
            </a:endParaRPr>
          </a:p>
          <a:p>
            <a:pPr>
              <a:lnSpc>
                <a:spcPct val="100000"/>
              </a:lnSpc>
            </a:pPr>
            <a:r>
              <a:rPr lang="en-GB" altLang="en-US" sz="2400">
                <a:cs typeface="Arial" panose="020B0604020202020204" pitchFamily="34" charset="0"/>
              </a:rPr>
              <a:t>Confidence levels drop for meeting estimated savings for 2027/28.</a:t>
            </a:r>
          </a:p>
          <a:p>
            <a:pPr marL="0" indent="0">
              <a:buNone/>
            </a:pPr>
            <a:endParaRPr lang="en-GB" altLang="en-US">
              <a:cs typeface="Arial" panose="020B0604020202020204" pitchFamily="34" charset="0"/>
            </a:endParaRPr>
          </a:p>
        </p:txBody>
      </p:sp>
      <p:sp>
        <p:nvSpPr>
          <p:cNvPr id="4" name="Footer Placeholder 3">
            <a:extLst>
              <a:ext uri="{FF2B5EF4-FFF2-40B4-BE49-F238E27FC236}">
                <a16:creationId xmlns:a16="http://schemas.microsoft.com/office/drawing/2014/main" id="{41E4EB9D-99DE-92EF-1097-0FAF95497741}"/>
              </a:ext>
            </a:extLst>
          </p:cNvPr>
          <p:cNvSpPr>
            <a:spLocks noGrp="1"/>
          </p:cNvSpPr>
          <p:nvPr>
            <p:ph type="ftr" sz="quarter" idx="11"/>
          </p:nvPr>
        </p:nvSpPr>
        <p:spPr/>
        <p:txBody>
          <a:bodyPr/>
          <a:lstStyle/>
          <a:p>
            <a:r>
              <a:rPr lang="en-GB"/>
              <a:t>Association of Directors of Adult Social Services 2026</a:t>
            </a:r>
          </a:p>
        </p:txBody>
      </p:sp>
    </p:spTree>
    <p:extLst>
      <p:ext uri="{BB962C8B-B14F-4D97-AF65-F5344CB8AC3E}">
        <p14:creationId xmlns:p14="http://schemas.microsoft.com/office/powerpoint/2010/main" val="389943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B084BEA-7217-AF59-40D4-683088E6FA8F}"/>
              </a:ext>
            </a:extLst>
          </p:cNvPr>
          <p:cNvSpPr>
            <a:spLocks noGrp="1"/>
          </p:cNvSpPr>
          <p:nvPr>
            <p:ph type="ftr" sz="quarter" idx="11"/>
          </p:nvPr>
        </p:nvSpPr>
        <p:spPr/>
        <p:txBody>
          <a:bodyPr/>
          <a:lstStyle/>
          <a:p>
            <a:r>
              <a:rPr lang="en-GB"/>
              <a:t>Association of Directors of Adult Social Services 2026</a:t>
            </a:r>
          </a:p>
        </p:txBody>
      </p:sp>
      <p:sp>
        <p:nvSpPr>
          <p:cNvPr id="3" name="Content Placeholder 2">
            <a:extLst>
              <a:ext uri="{FF2B5EF4-FFF2-40B4-BE49-F238E27FC236}">
                <a16:creationId xmlns:a16="http://schemas.microsoft.com/office/drawing/2014/main" id="{8C1DFDD2-3F63-218F-65B3-F6C06E21FF14}"/>
              </a:ext>
            </a:extLst>
          </p:cNvPr>
          <p:cNvSpPr>
            <a:spLocks noGrp="1"/>
          </p:cNvSpPr>
          <p:nvPr>
            <p:ph idx="1"/>
          </p:nvPr>
        </p:nvSpPr>
        <p:spPr>
          <a:xfrm>
            <a:off x="0" y="1668543"/>
            <a:ext cx="12191999" cy="5008481"/>
          </a:xfrm>
        </p:spPr>
        <p:txBody>
          <a:bodyPr>
            <a:normAutofit fontScale="77500" lnSpcReduction="20000"/>
          </a:bodyPr>
          <a:lstStyle/>
          <a:p>
            <a:pPr lvl="0">
              <a:lnSpc>
                <a:spcPct val="120000"/>
              </a:lnSpc>
            </a:pPr>
            <a:r>
              <a:rPr lang="en-GB" sz="3000" b="1">
                <a:solidFill>
                  <a:srgbClr val="920146"/>
                </a:solidFill>
              </a:rPr>
              <a:t>50%</a:t>
            </a:r>
            <a:r>
              <a:rPr lang="en-GB" sz="3000">
                <a:solidFill>
                  <a:srgbClr val="920146"/>
                </a:solidFill>
              </a:rPr>
              <a:t> </a:t>
            </a:r>
            <a:r>
              <a:rPr lang="en-GB" sz="3000"/>
              <a:t>of Directors are extremely concerned about the budgetary impact of rising costs due to increased complexity of need for those aged 18-64, with 47% quite concerned. </a:t>
            </a:r>
          </a:p>
          <a:p>
            <a:pPr lvl="0">
              <a:lnSpc>
                <a:spcPct val="120000"/>
              </a:lnSpc>
            </a:pPr>
            <a:endParaRPr lang="en-GB" sz="1100"/>
          </a:p>
          <a:p>
            <a:pPr lvl="0">
              <a:lnSpc>
                <a:spcPct val="120000"/>
              </a:lnSpc>
            </a:pPr>
            <a:r>
              <a:rPr lang="en-GB" sz="3000" b="1">
                <a:solidFill>
                  <a:srgbClr val="920146"/>
                </a:solidFill>
              </a:rPr>
              <a:t>45% </a:t>
            </a:r>
            <a:r>
              <a:rPr lang="en-GB" sz="3000"/>
              <a:t>of Directors were extremely concerned and 48% quite concerned by the rising cost of support for younger adults as they transition from children's services in 2026/27 . </a:t>
            </a:r>
          </a:p>
          <a:p>
            <a:pPr lvl="0">
              <a:lnSpc>
                <a:spcPct val="120000"/>
              </a:lnSpc>
            </a:pPr>
            <a:endParaRPr lang="en-GB" sz="1000"/>
          </a:p>
          <a:p>
            <a:pPr lvl="0">
              <a:lnSpc>
                <a:spcPct val="120000"/>
              </a:lnSpc>
            </a:pPr>
            <a:r>
              <a:rPr lang="en-GB" sz="2800" b="1">
                <a:solidFill>
                  <a:srgbClr val="920146"/>
                </a:solidFill>
              </a:rPr>
              <a:t>91%</a:t>
            </a:r>
            <a:r>
              <a:rPr lang="en-GB" sz="2800">
                <a:solidFill>
                  <a:srgbClr val="920146"/>
                </a:solidFill>
              </a:rPr>
              <a:t> </a:t>
            </a:r>
            <a:r>
              <a:rPr lang="en-GB" sz="2800"/>
              <a:t>of Directors are either quite concerned or extremely concerned because of the increased costs for adult social care resulting from shortfalls in NHS funding and/or contributions for those people aged 65+. </a:t>
            </a:r>
          </a:p>
          <a:p>
            <a:pPr lvl="0">
              <a:lnSpc>
                <a:spcPct val="120000"/>
              </a:lnSpc>
            </a:pPr>
            <a:endParaRPr lang="en-GB" sz="1000"/>
          </a:p>
          <a:p>
            <a:pPr lvl="0">
              <a:lnSpc>
                <a:spcPct val="120000"/>
              </a:lnSpc>
            </a:pPr>
            <a:r>
              <a:rPr lang="en-GB" sz="2800" b="1">
                <a:solidFill>
                  <a:srgbClr val="920146"/>
                </a:solidFill>
              </a:rPr>
              <a:t>87% </a:t>
            </a:r>
            <a:r>
              <a:rPr lang="en-GB" sz="2800"/>
              <a:t>of Directors were either extremely concerned or quite concerned by increased costs due to increased complexity of needs for those aged 65+.</a:t>
            </a:r>
          </a:p>
        </p:txBody>
      </p:sp>
      <p:sp>
        <p:nvSpPr>
          <p:cNvPr id="5" name="Title 1">
            <a:extLst>
              <a:ext uri="{FF2B5EF4-FFF2-40B4-BE49-F238E27FC236}">
                <a16:creationId xmlns:a16="http://schemas.microsoft.com/office/drawing/2014/main" id="{91B45251-6336-C71C-87AE-10FE68F99CF4}"/>
              </a:ext>
            </a:extLst>
          </p:cNvPr>
          <p:cNvSpPr>
            <a:spLocks noGrp="1"/>
          </p:cNvSpPr>
          <p:nvPr>
            <p:ph type="title"/>
          </p:nvPr>
        </p:nvSpPr>
        <p:spPr>
          <a:xfrm>
            <a:off x="0" y="0"/>
            <a:ext cx="10515600" cy="1325563"/>
          </a:xfrm>
        </p:spPr>
        <p:txBody>
          <a:bodyPr>
            <a:normAutofit/>
          </a:bodyPr>
          <a:lstStyle/>
          <a:p>
            <a:r>
              <a:rPr lang="en-GB" b="1"/>
              <a:t>Reasons Directors are concerned about meeting the needs of residents</a:t>
            </a:r>
          </a:p>
        </p:txBody>
      </p:sp>
    </p:spTree>
    <p:extLst>
      <p:ext uri="{BB962C8B-B14F-4D97-AF65-F5344CB8AC3E}">
        <p14:creationId xmlns:p14="http://schemas.microsoft.com/office/powerpoint/2010/main" val="1099846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89476-3FF3-F1D6-85BE-D7D6DD44FEE2}"/>
              </a:ext>
            </a:extLst>
          </p:cNvPr>
          <p:cNvSpPr>
            <a:spLocks noGrp="1"/>
          </p:cNvSpPr>
          <p:nvPr>
            <p:ph type="title"/>
          </p:nvPr>
        </p:nvSpPr>
        <p:spPr>
          <a:xfrm>
            <a:off x="0" y="0"/>
            <a:ext cx="10515600" cy="1325563"/>
          </a:xfrm>
        </p:spPr>
        <p:txBody>
          <a:bodyPr/>
          <a:lstStyle/>
          <a:p>
            <a:r>
              <a:rPr lang="en-GB" b="1"/>
              <a:t>Directors' confidence in delivering their legal duties remains low</a:t>
            </a:r>
          </a:p>
        </p:txBody>
      </p:sp>
      <p:sp>
        <p:nvSpPr>
          <p:cNvPr id="3" name="Content Placeholder 5">
            <a:extLst>
              <a:ext uri="{FF2B5EF4-FFF2-40B4-BE49-F238E27FC236}">
                <a16:creationId xmlns:a16="http://schemas.microsoft.com/office/drawing/2014/main" id="{128CFD47-8364-DB37-DDAA-0D286D286E74}"/>
              </a:ext>
            </a:extLst>
          </p:cNvPr>
          <p:cNvSpPr>
            <a:spLocks noGrp="1"/>
          </p:cNvSpPr>
          <p:nvPr>
            <p:ph idx="1"/>
          </p:nvPr>
        </p:nvSpPr>
        <p:spPr>
          <a:xfrm>
            <a:off x="122548" y="1480008"/>
            <a:ext cx="11887200" cy="5090473"/>
          </a:xfrm>
        </p:spPr>
        <p:txBody>
          <a:bodyPr>
            <a:normAutofit/>
          </a:bodyPr>
          <a:lstStyle/>
          <a:p>
            <a:pPr>
              <a:lnSpc>
                <a:spcPct val="110000"/>
              </a:lnSpc>
            </a:pPr>
            <a:r>
              <a:rPr lang="en-GB" sz="2400" b="1">
                <a:solidFill>
                  <a:srgbClr val="920146"/>
                </a:solidFill>
              </a:rPr>
              <a:t>15% </a:t>
            </a:r>
            <a:r>
              <a:rPr lang="en-GB" sz="2400"/>
              <a:t>of Directors are fully confident in meeting their statutory duties on market sustainability in 2026/27. For 2027/28 this level of confidence reduces to 6%.</a:t>
            </a:r>
          </a:p>
          <a:p>
            <a:pPr>
              <a:lnSpc>
                <a:spcPct val="110000"/>
              </a:lnSpc>
            </a:pPr>
            <a:endParaRPr lang="en-GB" sz="2400"/>
          </a:p>
          <a:p>
            <a:pPr>
              <a:lnSpc>
                <a:spcPct val="110000"/>
              </a:lnSpc>
            </a:pPr>
            <a:r>
              <a:rPr lang="en-GB" altLang="en-US" sz="2400" b="1">
                <a:solidFill>
                  <a:srgbClr val="940042"/>
                </a:solidFill>
                <a:cs typeface="Arial" panose="020B0604020202020204" pitchFamily="34" charset="0"/>
              </a:rPr>
              <a:t>46% </a:t>
            </a:r>
            <a:r>
              <a:rPr lang="en-GB" altLang="en-US" sz="2400">
                <a:cs typeface="Arial" panose="020B0604020202020204" pitchFamily="34" charset="0"/>
              </a:rPr>
              <a:t>of Directors are fully confident they will meet their legal duties for safeguarding in 2026/27. However, it still concerning that over half (52%) are only partially confident, with the remaining 2% not confident at all.</a:t>
            </a:r>
          </a:p>
          <a:p>
            <a:pPr>
              <a:lnSpc>
                <a:spcPct val="110000"/>
              </a:lnSpc>
            </a:pPr>
            <a:endParaRPr lang="en-GB" altLang="en-US" sz="2400">
              <a:cs typeface="Arial" panose="020B0604020202020204" pitchFamily="34" charset="0"/>
            </a:endParaRPr>
          </a:p>
          <a:p>
            <a:pPr>
              <a:lnSpc>
                <a:spcPct val="110000"/>
              </a:lnSpc>
            </a:pPr>
            <a:r>
              <a:rPr lang="en-GB" altLang="en-US" sz="2400" b="1">
                <a:solidFill>
                  <a:srgbClr val="940042"/>
                </a:solidFill>
                <a:cs typeface="Arial" panose="020B0604020202020204" pitchFamily="34" charset="0"/>
              </a:rPr>
              <a:t>20% </a:t>
            </a:r>
            <a:r>
              <a:rPr lang="en-GB" sz="2400"/>
              <a:t>the proportion of Directors who have full confidence in meeting their prevention and wellbeing statutory duties in 2026/27. However, this has fallen from 25% in 2025/26.</a:t>
            </a:r>
            <a:endParaRPr lang="en-GB" altLang="en-US" sz="2400">
              <a:cs typeface="Arial" panose="020B0604020202020204" pitchFamily="34" charset="0"/>
            </a:endParaRPr>
          </a:p>
          <a:p>
            <a:pPr marL="0" indent="0">
              <a:buNone/>
            </a:pPr>
            <a:endParaRPr lang="en-GB" altLang="en-US">
              <a:cs typeface="Arial" panose="020B0604020202020204" pitchFamily="34" charset="0"/>
            </a:endParaRPr>
          </a:p>
        </p:txBody>
      </p:sp>
    </p:spTree>
    <p:extLst>
      <p:ext uri="{BB962C8B-B14F-4D97-AF65-F5344CB8AC3E}">
        <p14:creationId xmlns:p14="http://schemas.microsoft.com/office/powerpoint/2010/main" val="276510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20146"/>
        </a:solidFill>
        <a:effectLst/>
      </p:bgPr>
    </p:bg>
    <p:spTree>
      <p:nvGrpSpPr>
        <p:cNvPr id="1" name="">
          <a:extLst>
            <a:ext uri="{FF2B5EF4-FFF2-40B4-BE49-F238E27FC236}">
              <a16:creationId xmlns:a16="http://schemas.microsoft.com/office/drawing/2014/main" id="{6B90B99A-5217-6CE6-D6E5-F4A63BF864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DBF0E2-6880-D3F5-EC53-1E581B6D25C9}"/>
              </a:ext>
            </a:extLst>
          </p:cNvPr>
          <p:cNvSpPr>
            <a:spLocks noGrp="1"/>
          </p:cNvSpPr>
          <p:nvPr>
            <p:ph type="title"/>
          </p:nvPr>
        </p:nvSpPr>
        <p:spPr/>
        <p:txBody>
          <a:bodyPr/>
          <a:lstStyle/>
          <a:p>
            <a:r>
              <a:rPr lang="en-GB" b="1">
                <a:solidFill>
                  <a:schemeClr val="bg1"/>
                </a:solidFill>
              </a:rPr>
              <a:t>Market Sustainability </a:t>
            </a:r>
          </a:p>
        </p:txBody>
      </p:sp>
      <p:sp>
        <p:nvSpPr>
          <p:cNvPr id="4" name="Footer Placeholder 3">
            <a:extLst>
              <a:ext uri="{FF2B5EF4-FFF2-40B4-BE49-F238E27FC236}">
                <a16:creationId xmlns:a16="http://schemas.microsoft.com/office/drawing/2014/main" id="{571C9C0D-606F-A151-E13E-AFB373ACEB17}"/>
              </a:ext>
            </a:extLst>
          </p:cNvPr>
          <p:cNvSpPr>
            <a:spLocks noGrp="1"/>
          </p:cNvSpPr>
          <p:nvPr>
            <p:ph type="ftr" sz="quarter" idx="11"/>
          </p:nvPr>
        </p:nvSpPr>
        <p:spPr/>
        <p:txBody>
          <a:bodyPr/>
          <a:lstStyle/>
          <a:p>
            <a:r>
              <a:rPr lang="en-GB">
                <a:solidFill>
                  <a:schemeClr val="bg1"/>
                </a:solidFill>
              </a:rPr>
              <a:t>Association of Directors of Adult Social Services 2026</a:t>
            </a:r>
          </a:p>
        </p:txBody>
      </p:sp>
    </p:spTree>
    <p:extLst>
      <p:ext uri="{BB962C8B-B14F-4D97-AF65-F5344CB8AC3E}">
        <p14:creationId xmlns:p14="http://schemas.microsoft.com/office/powerpoint/2010/main" val="616165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D83B1-8386-6510-3784-9E5945CECC1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20750CC-63A3-5A7E-26A6-637962F11737}"/>
              </a:ext>
            </a:extLst>
          </p:cNvPr>
          <p:cNvSpPr>
            <a:spLocks noGrp="1"/>
          </p:cNvSpPr>
          <p:nvPr>
            <p:ph type="title"/>
          </p:nvPr>
        </p:nvSpPr>
        <p:spPr>
          <a:xfrm>
            <a:off x="84842" y="152695"/>
            <a:ext cx="10515600" cy="1325563"/>
          </a:xfrm>
        </p:spPr>
        <p:txBody>
          <a:bodyPr/>
          <a:lstStyle/>
          <a:p>
            <a:r>
              <a:rPr lang="en-GB" b="1"/>
              <a:t>Care markets are relatively stable year on year</a:t>
            </a:r>
          </a:p>
        </p:txBody>
      </p:sp>
      <p:sp>
        <p:nvSpPr>
          <p:cNvPr id="6" name="Content Placeholder 5">
            <a:extLst>
              <a:ext uri="{FF2B5EF4-FFF2-40B4-BE49-F238E27FC236}">
                <a16:creationId xmlns:a16="http://schemas.microsoft.com/office/drawing/2014/main" id="{34CEEFDD-D4A9-1D94-60E7-8F23637AB7FA}"/>
              </a:ext>
            </a:extLst>
          </p:cNvPr>
          <p:cNvSpPr>
            <a:spLocks noGrp="1"/>
          </p:cNvSpPr>
          <p:nvPr>
            <p:ph idx="1"/>
          </p:nvPr>
        </p:nvSpPr>
        <p:spPr>
          <a:xfrm>
            <a:off x="84842" y="1640264"/>
            <a:ext cx="12107158" cy="5065041"/>
          </a:xfrm>
        </p:spPr>
        <p:txBody>
          <a:bodyPr>
            <a:normAutofit fontScale="47500" lnSpcReduction="20000"/>
          </a:bodyPr>
          <a:lstStyle/>
          <a:p>
            <a:pPr>
              <a:lnSpc>
                <a:spcPct val="120000"/>
              </a:lnSpc>
            </a:pPr>
            <a:r>
              <a:rPr lang="en-GB" sz="4500" b="1">
                <a:solidFill>
                  <a:srgbClr val="920146"/>
                </a:solidFill>
              </a:rPr>
              <a:t>66% </a:t>
            </a:r>
            <a:r>
              <a:rPr lang="en-GB" sz="4500"/>
              <a:t>of Directors have been impacted by provider closures, cessations of trading or contract </a:t>
            </a:r>
            <a:r>
              <a:rPr lang="en-GB" sz="4500" err="1"/>
              <a:t>handbacks</a:t>
            </a:r>
            <a:r>
              <a:rPr lang="en-GB" sz="4500"/>
              <a:t> in the previous 6 months. 3,964 people impacted</a:t>
            </a:r>
            <a:endParaRPr lang="en-GB" sz="4500" b="1">
              <a:solidFill>
                <a:srgbClr val="920146"/>
              </a:solidFill>
            </a:endParaRPr>
          </a:p>
          <a:p>
            <a:pPr>
              <a:lnSpc>
                <a:spcPct val="120000"/>
              </a:lnSpc>
            </a:pPr>
            <a:endParaRPr lang="en-GB" sz="1700" b="1">
              <a:solidFill>
                <a:srgbClr val="920146"/>
              </a:solidFill>
            </a:endParaRPr>
          </a:p>
          <a:p>
            <a:pPr>
              <a:lnSpc>
                <a:spcPct val="120000"/>
              </a:lnSpc>
            </a:pPr>
            <a:r>
              <a:rPr lang="en-GB" sz="4500" b="1">
                <a:solidFill>
                  <a:srgbClr val="920146"/>
                </a:solidFill>
              </a:rPr>
              <a:t>57% </a:t>
            </a:r>
            <a:r>
              <a:rPr lang="en-GB" sz="4500"/>
              <a:t>of Directors attributed handbacks, cessations and closures to a large extent or to some extent to providers’ unwillingness to participate in council arrangements, e.g. fees.</a:t>
            </a:r>
          </a:p>
          <a:p>
            <a:pPr>
              <a:lnSpc>
                <a:spcPct val="120000"/>
              </a:lnSpc>
            </a:pPr>
            <a:endParaRPr lang="en-GB" sz="1700" b="1">
              <a:solidFill>
                <a:srgbClr val="920146"/>
              </a:solidFill>
            </a:endParaRPr>
          </a:p>
          <a:p>
            <a:pPr>
              <a:lnSpc>
                <a:spcPct val="120000"/>
              </a:lnSpc>
            </a:pPr>
            <a:r>
              <a:rPr lang="en-GB" sz="4500" b="1">
                <a:solidFill>
                  <a:srgbClr val="920146"/>
                </a:solidFill>
              </a:rPr>
              <a:t>89% </a:t>
            </a:r>
            <a:r>
              <a:rPr lang="en-GB" sz="4500"/>
              <a:t>of Directors had worked with providers to understand additional costs from implementation of the Employment Rights Act.</a:t>
            </a:r>
          </a:p>
          <a:p>
            <a:pPr>
              <a:lnSpc>
                <a:spcPct val="120000"/>
              </a:lnSpc>
            </a:pPr>
            <a:endParaRPr lang="en-GB" sz="1700" b="1">
              <a:solidFill>
                <a:srgbClr val="920146"/>
              </a:solidFill>
            </a:endParaRPr>
          </a:p>
          <a:p>
            <a:pPr>
              <a:lnSpc>
                <a:spcPct val="120000"/>
              </a:lnSpc>
            </a:pPr>
            <a:r>
              <a:rPr lang="en-GB" sz="4500" b="1">
                <a:solidFill>
                  <a:srgbClr val="920146"/>
                </a:solidFill>
              </a:rPr>
              <a:t>52% </a:t>
            </a:r>
            <a:r>
              <a:rPr lang="en-GB" sz="4500"/>
              <a:t>of Directors stated that they would not be able to make available additional funding to meet these costs.</a:t>
            </a:r>
          </a:p>
          <a:p>
            <a:pPr>
              <a:lnSpc>
                <a:spcPct val="120000"/>
              </a:lnSpc>
            </a:pPr>
            <a:endParaRPr lang="en-GB" sz="1700"/>
          </a:p>
          <a:p>
            <a:pPr>
              <a:lnSpc>
                <a:spcPct val="120000"/>
              </a:lnSpc>
            </a:pPr>
            <a:r>
              <a:rPr lang="en-GB" sz="4500" b="1" u="sng">
                <a:solidFill>
                  <a:srgbClr val="920146"/>
                </a:solidFill>
              </a:rPr>
              <a:t>£25.05</a:t>
            </a:r>
            <a:r>
              <a:rPr lang="en-GB" sz="4500" u="sng"/>
              <a:t> </a:t>
            </a:r>
            <a:r>
              <a:rPr lang="en-GB" sz="4500"/>
              <a:t>Average composite hourly homecare rate 2026/27, an increase of 5% on 2025/26. This is substantially below the Home Care Association’s recommended minimum rate of £34.42.</a:t>
            </a:r>
          </a:p>
          <a:p>
            <a:endParaRPr lang="en-GB"/>
          </a:p>
        </p:txBody>
      </p:sp>
      <p:sp>
        <p:nvSpPr>
          <p:cNvPr id="4" name="Footer Placeholder 3">
            <a:extLst>
              <a:ext uri="{FF2B5EF4-FFF2-40B4-BE49-F238E27FC236}">
                <a16:creationId xmlns:a16="http://schemas.microsoft.com/office/drawing/2014/main" id="{69F1EAF1-C0DC-B1B1-4941-E1A7B09BC861}"/>
              </a:ext>
            </a:extLst>
          </p:cNvPr>
          <p:cNvSpPr>
            <a:spLocks noGrp="1"/>
          </p:cNvSpPr>
          <p:nvPr>
            <p:ph type="ftr" sz="quarter" idx="11"/>
          </p:nvPr>
        </p:nvSpPr>
        <p:spPr/>
        <p:txBody>
          <a:bodyPr/>
          <a:lstStyle/>
          <a:p>
            <a:r>
              <a:rPr lang="en-GB"/>
              <a:t>Association of Directors of Adult Social Services 2026</a:t>
            </a:r>
          </a:p>
        </p:txBody>
      </p:sp>
    </p:spTree>
    <p:extLst>
      <p:ext uri="{BB962C8B-B14F-4D97-AF65-F5344CB8AC3E}">
        <p14:creationId xmlns:p14="http://schemas.microsoft.com/office/powerpoint/2010/main" val="2864073850"/>
      </p:ext>
    </p:extLst>
  </p:cSld>
  <p:clrMapOvr>
    <a:masterClrMapping/>
  </p:clrMapOvr>
</p:sld>
</file>

<file path=ppt/theme/theme1.xml><?xml version="1.0" encoding="utf-8"?>
<a:theme xmlns:a="http://schemas.openxmlformats.org/drawingml/2006/main" name="ADASS White">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39D93"/>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BARGO until 15 July Spring Survey 2026_Updated" id="{EC74F2C3-6433-45B3-80C9-FED0E2EF6AE8}" vid="{F444C95D-1869-4BC2-B8D3-29FC7C0593F9}"/>
    </a:ext>
  </a:extLst>
</a:theme>
</file>

<file path=ppt/theme/theme2.xml><?xml version="1.0" encoding="utf-8"?>
<a:theme xmlns:a="http://schemas.openxmlformats.org/drawingml/2006/main" name="ADASS Purple">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39D93"/>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BARGO until 15 July Spring Survey 2026_Updated" id="{EC74F2C3-6433-45B3-80C9-FED0E2EF6AE8}" vid="{3148B193-79B2-4E67-A54B-D418A865103D}"/>
    </a:ext>
  </a:extLst>
</a:theme>
</file>

<file path=ppt/theme/theme3.xml><?xml version="1.0" encoding="utf-8"?>
<a:theme xmlns:a="http://schemas.openxmlformats.org/drawingml/2006/main" name="ADASS Blue">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39D93"/>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BARGO until 15 July Spring Survey 2026_Updated" id="{EC74F2C3-6433-45B3-80C9-FED0E2EF6AE8}" vid="{958FE339-E8F5-4C28-B4F2-C363008D503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7CF961C21F6E49AD55B0C5697E6B98" ma:contentTypeVersion="23" ma:contentTypeDescription="Create a new document." ma:contentTypeScope="" ma:versionID="1d583e5970663d43fa870c0f28b8cb5f">
  <xsd:schema xmlns:xsd="http://www.w3.org/2001/XMLSchema" xmlns:xs="http://www.w3.org/2001/XMLSchema" xmlns:p="http://schemas.microsoft.com/office/2006/metadata/properties" xmlns:ns2="ce1c08fc-9c13-4505-a2d6-506b803ea195" xmlns:ns3="ef78dcbe-32e2-4dfb-a0f7-d878a243a70d" targetNamespace="http://schemas.microsoft.com/office/2006/metadata/properties" ma:root="true" ma:fieldsID="542ea4e25830cc68a5f84a304567cd8a" ns2:_="" ns3:_="">
    <xsd:import namespace="ce1c08fc-9c13-4505-a2d6-506b803ea195"/>
    <xsd:import namespace="ef78dcbe-32e2-4dfb-a0f7-d878a243a7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_Flow_SignoffStatus" minOccurs="0"/>
                <xsd:element ref="ns2:MediaServiceLocation" minOccurs="0"/>
                <xsd:element ref="ns2:Session_x0023_" minOccurs="0"/>
                <xsd:element ref="ns2:MediaLengthInSeconds" minOccurs="0"/>
                <xsd:element ref="ns2:lcf76f155ced4ddcb4097134ff3c332f" minOccurs="0"/>
                <xsd:element ref="ns3:TaxCatchAll" minOccurs="0"/>
                <xsd:element ref="ns2:MediaServiceObjectDetectorVersions" minOccurs="0"/>
                <xsd:element ref="ns2:PostedSage"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1c08fc-9c13-4505-a2d6-506b803ea1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_Flow_SignoffStatus" ma:index="19" nillable="true" ma:displayName="Sign-off status" ma:internalName="Sign_x002d_off_x0020_status">
      <xsd:simpleType>
        <xsd:restriction base="dms:Text"/>
      </xsd:simpleType>
    </xsd:element>
    <xsd:element name="MediaServiceLocation" ma:index="20" nillable="true" ma:displayName="Location" ma:internalName="MediaServiceLocation" ma:readOnly="true">
      <xsd:simpleType>
        <xsd:restriction base="dms:Text"/>
      </xsd:simpleType>
    </xsd:element>
    <xsd:element name="Session_x0023_" ma:index="21" nillable="true" ma:displayName="Session #" ma:format="Dropdown" ma:internalName="Session_x0023_" ma:percentage="FALSE">
      <xsd:simpleType>
        <xsd:restriction base="dms:Number"/>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323a573-f4b2-49c1-a657-d409971bfaf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PostedSage" ma:index="27" nillable="true" ma:displayName="Posted Sage" ma:format="DateOnly" ma:internalName="PostedSage">
      <xsd:simpleType>
        <xsd:restriction base="dms:DateTime"/>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f78dcbe-32e2-4dfb-a0f7-d878a243a70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2260e3db-a7cd-4182-8dfe-aa3209697994}" ma:internalName="TaxCatchAll" ma:showField="CatchAllData" ma:web="ef78dcbe-32e2-4dfb-a0f7-d878a243a7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e1c08fc-9c13-4505-a2d6-506b803ea195">
      <Terms xmlns="http://schemas.microsoft.com/office/infopath/2007/PartnerControls"/>
    </lcf76f155ced4ddcb4097134ff3c332f>
    <TaxCatchAll xmlns="ef78dcbe-32e2-4dfb-a0f7-d878a243a70d" xsi:nil="true"/>
    <_Flow_SignoffStatus xmlns="ce1c08fc-9c13-4505-a2d6-506b803ea195" xsi:nil="true"/>
    <PostedSage xmlns="ce1c08fc-9c13-4505-a2d6-506b803ea195" xsi:nil="true"/>
    <Session_x0023_ xmlns="ce1c08fc-9c13-4505-a2d6-506b803ea195" xsi:nil="true"/>
  </documentManagement>
</p:properties>
</file>

<file path=customXml/itemProps1.xml><?xml version="1.0" encoding="utf-8"?>
<ds:datastoreItem xmlns:ds="http://schemas.openxmlformats.org/officeDocument/2006/customXml" ds:itemID="{9A5CCB78-6073-4FFA-8DCD-96EE50846C14}">
  <ds:schemaRefs>
    <ds:schemaRef ds:uri="http://schemas.microsoft.com/sharepoint/v3/contenttype/forms"/>
  </ds:schemaRefs>
</ds:datastoreItem>
</file>

<file path=customXml/itemProps2.xml><?xml version="1.0" encoding="utf-8"?>
<ds:datastoreItem xmlns:ds="http://schemas.openxmlformats.org/officeDocument/2006/customXml" ds:itemID="{C21A3621-49FD-4249-BC9B-6AB27BAACF1E}">
  <ds:schemaRefs>
    <ds:schemaRef ds:uri="ce1c08fc-9c13-4505-a2d6-506b803ea195"/>
    <ds:schemaRef ds:uri="ef78dcbe-32e2-4dfb-a0f7-d878a243a70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C0D781B-7CCF-4F42-ADE6-551750E44D3D}">
  <ds:schemaRefs>
    <ds:schemaRef ds:uri="ce1c08fc-9c13-4505-a2d6-506b803ea195"/>
    <ds:schemaRef ds:uri="ef78dcbe-32e2-4dfb-a0f7-d878a243a70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EMBARGO until 15 July Spring Survey 2026_Updated</Template>
  <Application>Microsoft Office PowerPoint</Application>
  <PresentationFormat>Widescreen</PresentationFormat>
  <Slides>36</Slides>
  <Notes>9</Notes>
  <HiddenSlides>0</HiddenSlides>
  <ScaleCrop>false</ScaleCrop>
  <HeadingPairs>
    <vt:vector size="4" baseType="variant">
      <vt:variant>
        <vt:lpstr>Theme</vt:lpstr>
      </vt:variant>
      <vt:variant>
        <vt:i4>3</vt:i4>
      </vt:variant>
      <vt:variant>
        <vt:lpstr>Slide Titles</vt:lpstr>
      </vt:variant>
      <vt:variant>
        <vt:i4>36</vt:i4>
      </vt:variant>
    </vt:vector>
  </HeadingPairs>
  <TitlesOfParts>
    <vt:vector size="39" baseType="lpstr">
      <vt:lpstr>ADASS White</vt:lpstr>
      <vt:lpstr>ADASS Purple</vt:lpstr>
      <vt:lpstr>ADASS Blue</vt:lpstr>
      <vt:lpstr>ADASS Spring Survey  2026  </vt:lpstr>
      <vt:lpstr>What will be covered today</vt:lpstr>
      <vt:lpstr>Finances</vt:lpstr>
      <vt:lpstr>Financial pressures persist </vt:lpstr>
      <vt:lpstr>More savings required, low levels of confidence they can be achieved</vt:lpstr>
      <vt:lpstr>Reasons Directors are concerned about meeting the needs of residents</vt:lpstr>
      <vt:lpstr>Directors' confidence in delivering their legal duties remains low</vt:lpstr>
      <vt:lpstr>Market Sustainability </vt:lpstr>
      <vt:lpstr>Care markets are relatively stable year on year</vt:lpstr>
      <vt:lpstr>Confidence in future provision</vt:lpstr>
      <vt:lpstr>Understanding people’s needs</vt:lpstr>
      <vt:lpstr>Waiting lists</vt:lpstr>
      <vt:lpstr>Waiting for assessment</vt:lpstr>
      <vt:lpstr>Complexity of needs</vt:lpstr>
      <vt:lpstr>Changing needs</vt:lpstr>
      <vt:lpstr>Unpaid Carers</vt:lpstr>
      <vt:lpstr>Changes in unpaid carer needs</vt:lpstr>
      <vt:lpstr>Preparation for Adulthood</vt:lpstr>
      <vt:lpstr>Preparing for adulthood</vt:lpstr>
      <vt:lpstr>Preparing for adulthood</vt:lpstr>
      <vt:lpstr>Prevention and Early Intervention</vt:lpstr>
      <vt:lpstr>Prevention remains a priority, but other pressures are limiting investment</vt:lpstr>
      <vt:lpstr>Care and health interface</vt:lpstr>
      <vt:lpstr>Funding &amp; service pressures in the NHS are having a knock-on effect in adult social care</vt:lpstr>
      <vt:lpstr>Continuing Healthcare</vt:lpstr>
      <vt:lpstr>NEW: Changes in ICB spend on services from 2025/26 to 2026/27</vt:lpstr>
      <vt:lpstr>NEW: The extent to which changes in ICB spend contributing to ASC overspends </vt:lpstr>
      <vt:lpstr>Better Care Fund</vt:lpstr>
      <vt:lpstr>NEW: Mental health spend</vt:lpstr>
      <vt:lpstr>S117</vt:lpstr>
      <vt:lpstr>Safeguarding</vt:lpstr>
      <vt:lpstr>Safeguarding</vt:lpstr>
      <vt:lpstr>Safeguarding</vt:lpstr>
      <vt:lpstr>Recommendations</vt:lpstr>
      <vt:lpstr>Recommendations</vt:lpstr>
      <vt:lpstr>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Chard 1</dc:creator>
  <cp:revision>1</cp:revision>
  <dcterms:created xsi:type="dcterms:W3CDTF">2026-07-10T13:26:59Z</dcterms:created>
  <dcterms:modified xsi:type="dcterms:W3CDTF">2026-07-14T13:45:08Z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0x010100697CF961C21F6E49AD55B0C5697E6B98</vt:lpwstr>
  </property>
  <property fmtid="{D5CDD505-2E9C-101B-9397-08002B2CF9AE}" pid="3" name="MediaServiceImageTags">
    <vt:lpwstr/>
  </property>
</Properties>
</file>